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9.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61"/>
  </p:notesMasterIdLst>
  <p:sldIdLst>
    <p:sldId id="256" r:id="rId2"/>
    <p:sldId id="257" r:id="rId3"/>
    <p:sldId id="258" r:id="rId4"/>
    <p:sldId id="303" r:id="rId5"/>
    <p:sldId id="345" r:id="rId6"/>
    <p:sldId id="346" r:id="rId7"/>
    <p:sldId id="347" r:id="rId8"/>
    <p:sldId id="287" r:id="rId9"/>
    <p:sldId id="289" r:id="rId10"/>
    <p:sldId id="290" r:id="rId11"/>
    <p:sldId id="288" r:id="rId12"/>
    <p:sldId id="302" r:id="rId13"/>
    <p:sldId id="335" r:id="rId14"/>
    <p:sldId id="334" r:id="rId15"/>
    <p:sldId id="339" r:id="rId16"/>
    <p:sldId id="340" r:id="rId17"/>
    <p:sldId id="341" r:id="rId18"/>
    <p:sldId id="343" r:id="rId19"/>
    <p:sldId id="336" r:id="rId20"/>
    <p:sldId id="337" r:id="rId21"/>
    <p:sldId id="348" r:id="rId22"/>
    <p:sldId id="304" r:id="rId23"/>
    <p:sldId id="305" r:id="rId24"/>
    <p:sldId id="338" r:id="rId25"/>
    <p:sldId id="307" r:id="rId26"/>
    <p:sldId id="306" r:id="rId27"/>
    <p:sldId id="308" r:id="rId28"/>
    <p:sldId id="350" r:id="rId29"/>
    <p:sldId id="309" r:id="rId30"/>
    <p:sldId id="310" r:id="rId31"/>
    <p:sldId id="312" r:id="rId32"/>
    <p:sldId id="311" r:id="rId33"/>
    <p:sldId id="313" r:id="rId34"/>
    <p:sldId id="314" r:id="rId35"/>
    <p:sldId id="291" r:id="rId36"/>
    <p:sldId id="293" r:id="rId37"/>
    <p:sldId id="294" r:id="rId38"/>
    <p:sldId id="295" r:id="rId39"/>
    <p:sldId id="296" r:id="rId40"/>
    <p:sldId id="297" r:id="rId41"/>
    <p:sldId id="260" r:id="rId42"/>
    <p:sldId id="278" r:id="rId43"/>
    <p:sldId id="299" r:id="rId44"/>
    <p:sldId id="277" r:id="rId45"/>
    <p:sldId id="263" r:id="rId46"/>
    <p:sldId id="300" r:id="rId47"/>
    <p:sldId id="317" r:id="rId48"/>
    <p:sldId id="318" r:id="rId49"/>
    <p:sldId id="319" r:id="rId50"/>
    <p:sldId id="316" r:id="rId51"/>
    <p:sldId id="351" r:id="rId52"/>
    <p:sldId id="331" r:id="rId53"/>
    <p:sldId id="320" r:id="rId54"/>
    <p:sldId id="330" r:id="rId55"/>
    <p:sldId id="333" r:id="rId56"/>
    <p:sldId id="332" r:id="rId57"/>
    <p:sldId id="326" r:id="rId58"/>
    <p:sldId id="324" r:id="rId59"/>
    <p:sldId id="352" r:id="rId60"/>
  </p:sldIdLst>
  <p:sldSz cx="9144000" cy="6858000" type="screen4x3"/>
  <p:notesSz cx="7010400" cy="92964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921B36BF-1AF9-4A4A-ADB7-1873ED318A89}">
  <a:tblStyle styleId="{921B36BF-1AF9-4A4A-ADB7-1873ED318A89}" styleName="Table_0">
    <a:wholeTbl>
      <a:tcTxStyle b="off" i="off">
        <a:font>
          <a:latin typeface="Arial"/>
          <a:ea typeface="Arial"/>
          <a:cs typeface="Arial"/>
        </a:font>
        <a:schemeClr val="dk1"/>
      </a:tcTxStyle>
      <a:tcStyle>
        <a:tcBdr>
          <a:left>
            <a:ln w="12700" cap="flat">
              <a:solidFill>
                <a:schemeClr val="lt1"/>
              </a:solidFill>
              <a:prstDash val="solid"/>
              <a:round/>
              <a:headEnd type="none" w="med" len="med"/>
              <a:tailEnd type="none" w="med" len="med"/>
            </a:ln>
          </a:left>
          <a:right>
            <a:ln w="12700" cap="flat">
              <a:solidFill>
                <a:schemeClr val="lt1"/>
              </a:solidFill>
              <a:prstDash val="solid"/>
              <a:round/>
              <a:headEnd type="none" w="med" len="med"/>
              <a:tailEnd type="none" w="med" len="med"/>
            </a:ln>
          </a:right>
          <a:top>
            <a:ln w="12700" cap="flat">
              <a:solidFill>
                <a:schemeClr val="lt1"/>
              </a:solidFill>
              <a:prstDash val="solid"/>
              <a:round/>
              <a:headEnd type="none" w="med" len="med"/>
              <a:tailEnd type="none" w="med" len="med"/>
            </a:ln>
          </a:top>
          <a:bottom>
            <a:ln w="12700" cap="flat">
              <a:solidFill>
                <a:schemeClr val="lt1"/>
              </a:solidFill>
              <a:prstDash val="solid"/>
              <a:round/>
              <a:headEnd type="none" w="med" len="med"/>
              <a:tailEnd type="none" w="med" len="med"/>
            </a:ln>
          </a:bottom>
          <a:insideH>
            <a:ln w="12700" cap="flat">
              <a:solidFill>
                <a:schemeClr val="lt1"/>
              </a:solidFill>
              <a:prstDash val="solid"/>
              <a:round/>
              <a:headEnd type="none" w="med" len="med"/>
              <a:tailEnd type="none" w="med" len="med"/>
            </a:ln>
          </a:insideH>
          <a:insideV>
            <a:ln w="12700" cap="flat">
              <a:solidFill>
                <a:schemeClr val="lt1"/>
              </a:solidFill>
              <a:prstDash val="solid"/>
              <a:round/>
              <a:headEnd type="none" w="med" len="med"/>
              <a:tailEnd type="none" w="med" len="med"/>
            </a:ln>
          </a:insideV>
        </a:tcBdr>
        <a:fill>
          <a:solidFill>
            <a:srgbClr val="EDF4F8"/>
          </a:solidFill>
        </a:fill>
      </a:tcStyle>
    </a:wholeTbl>
    <a:band1H>
      <a:tcStyle>
        <a:tcBdr/>
        <a:fill>
          <a:solidFill>
            <a:srgbClr val="D8E7EF"/>
          </a:solidFill>
        </a:fill>
      </a:tcStyle>
    </a:band1H>
    <a:band1V>
      <a:tcStyle>
        <a:tcBdr/>
        <a:fill>
          <a:solidFill>
            <a:srgbClr val="D8E7EF"/>
          </a:solidFill>
        </a:fill>
      </a:tcStyle>
    </a:band1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a:solidFill>
                <a:schemeClr val="lt1"/>
              </a:solidFill>
              <a:prstDash val="solid"/>
              <a:round/>
              <a:headEnd type="none" w="med" len="med"/>
              <a:tailEnd type="none" w="med" len="med"/>
            </a:ln>
          </a:top>
        </a:tcBdr>
        <a:fill>
          <a:solidFill>
            <a:schemeClr val="accent1"/>
          </a:solidFill>
        </a:fill>
      </a:tcStyle>
    </a:lastRow>
    <a:firstRow>
      <a:tcTxStyle b="on" i="off">
        <a:font>
          <a:latin typeface="Arial"/>
          <a:ea typeface="Arial"/>
          <a:cs typeface="Arial"/>
        </a:font>
        <a:schemeClr val="lt1"/>
      </a:tcTxStyle>
      <a:tcStyle>
        <a:tcBdr>
          <a:bottom>
            <a:ln w="38100" cap="flat">
              <a:solidFill>
                <a:schemeClr val="lt1"/>
              </a:solidFill>
              <a:prstDash val="solid"/>
              <a:round/>
              <a:headEnd type="none" w="med" len="med"/>
              <a:tailEnd type="none" w="med" len="med"/>
            </a:ln>
          </a:bottom>
        </a:tcBdr>
        <a:fill>
          <a:solidFill>
            <a:schemeClr val="accent1"/>
          </a:solidFill>
        </a:fill>
      </a:tcStyle>
    </a:firstRow>
  </a:tblStyle>
  <a:tblStyle styleId="{4E393FDD-4DCE-489F-B0D4-31DA235FCBC7}" styleName="Table_1">
    <a:wholeTbl>
      <a:tcTxStyle b="off" i="off">
        <a:font>
          <a:latin typeface="Arial"/>
          <a:ea typeface="Arial"/>
          <a:cs typeface="Arial"/>
        </a:font>
        <a:schemeClr val="dk1"/>
      </a:tcTxStyle>
      <a:tcStyle>
        <a:tcBdr>
          <a:left>
            <a:ln w="12700" cap="flat">
              <a:solidFill>
                <a:schemeClr val="lt1"/>
              </a:solidFill>
              <a:prstDash val="solid"/>
              <a:round/>
              <a:headEnd type="none" w="med" len="med"/>
              <a:tailEnd type="none" w="med" len="med"/>
            </a:ln>
          </a:left>
          <a:right>
            <a:ln w="12700" cap="flat">
              <a:solidFill>
                <a:schemeClr val="lt1"/>
              </a:solidFill>
              <a:prstDash val="solid"/>
              <a:round/>
              <a:headEnd type="none" w="med" len="med"/>
              <a:tailEnd type="none" w="med" len="med"/>
            </a:ln>
          </a:right>
          <a:top>
            <a:ln w="12700" cap="flat">
              <a:solidFill>
                <a:schemeClr val="lt1"/>
              </a:solidFill>
              <a:prstDash val="solid"/>
              <a:round/>
              <a:headEnd type="none" w="med" len="med"/>
              <a:tailEnd type="none" w="med" len="med"/>
            </a:ln>
          </a:top>
          <a:bottom>
            <a:ln w="12700" cap="flat">
              <a:solidFill>
                <a:schemeClr val="lt1"/>
              </a:solidFill>
              <a:prstDash val="solid"/>
              <a:round/>
              <a:headEnd type="none" w="med" len="med"/>
              <a:tailEnd type="none" w="med" len="med"/>
            </a:ln>
          </a:bottom>
          <a:insideH>
            <a:ln w="12700" cap="flat">
              <a:solidFill>
                <a:schemeClr val="lt1"/>
              </a:solidFill>
              <a:prstDash val="solid"/>
              <a:round/>
              <a:headEnd type="none" w="med" len="med"/>
              <a:tailEnd type="none" w="med" len="med"/>
            </a:ln>
          </a:insideH>
          <a:insideV>
            <a:ln w="12700" cap="flat">
              <a:solidFill>
                <a:schemeClr val="lt1"/>
              </a:solidFill>
              <a:prstDash val="solid"/>
              <a:round/>
              <a:headEnd type="none" w="med" len="med"/>
              <a:tailEnd type="none" w="med" len="med"/>
            </a:ln>
          </a:insideV>
        </a:tcBdr>
        <a:fill>
          <a:solidFill>
            <a:srgbClr val="EDF4F8"/>
          </a:solidFill>
        </a:fill>
      </a:tcStyle>
    </a:wholeTbl>
    <a:band1H>
      <a:tcStyle>
        <a:tcBdr/>
        <a:fill>
          <a:solidFill>
            <a:srgbClr val="D8E7EF"/>
          </a:solidFill>
        </a:fill>
      </a:tcStyle>
    </a:band1H>
    <a:band1V>
      <a:tcStyle>
        <a:tcBdr/>
        <a:fill>
          <a:solidFill>
            <a:srgbClr val="D8E7EF"/>
          </a:solidFill>
        </a:fill>
      </a:tcStyle>
    </a:band1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a:solidFill>
                <a:schemeClr val="lt1"/>
              </a:solidFill>
              <a:prstDash val="solid"/>
              <a:round/>
              <a:headEnd type="none" w="med" len="med"/>
              <a:tailEnd type="none" w="med" len="med"/>
            </a:ln>
          </a:top>
        </a:tcBdr>
        <a:fill>
          <a:solidFill>
            <a:schemeClr val="accent1"/>
          </a:solidFill>
        </a:fill>
      </a:tcStyle>
    </a:lastRow>
    <a:firstRow>
      <a:tcTxStyle b="on" i="off">
        <a:font>
          <a:latin typeface="Arial"/>
          <a:ea typeface="Arial"/>
          <a:cs typeface="Arial"/>
        </a:font>
        <a:schemeClr val="lt1"/>
      </a:tcTxStyle>
      <a:tcStyle>
        <a:tcBdr>
          <a:bottom>
            <a:ln w="38100" cap="flat">
              <a:solidFill>
                <a:schemeClr val="lt1"/>
              </a:solidFill>
              <a:prstDash val="solid"/>
              <a:round/>
              <a:headEnd type="none" w="med" len="med"/>
              <a:tailEnd type="none" w="med" len="med"/>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61" autoAdjust="0"/>
    <p:restoredTop sz="94660"/>
  </p:normalViewPr>
  <p:slideViewPr>
    <p:cSldViewPr>
      <p:cViewPr>
        <p:scale>
          <a:sx n="71" d="100"/>
          <a:sy n="71" d="100"/>
        </p:scale>
        <p:origin x="-1278" y="-78"/>
      </p:cViewPr>
      <p:guideLst>
        <p:guide orient="horz" pos="2160"/>
        <p:guide pos="2880"/>
      </p:guideLst>
    </p:cSldViewPr>
  </p:slideViewPr>
  <p:notesTextViewPr>
    <p:cViewPr>
      <p:scale>
        <a:sx n="75" d="100"/>
        <a:sy n="75"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1" y="0"/>
            <a:ext cx="3037839" cy="464820"/>
          </a:xfrm>
          <a:prstGeom prst="rect">
            <a:avLst/>
          </a:prstGeom>
          <a:noFill/>
          <a:ln>
            <a:noFill/>
          </a:ln>
        </p:spPr>
        <p:txBody>
          <a:bodyPr lIns="93162" tIns="93162" rIns="93162" bIns="93162" anchor="t" anchorCtr="0"/>
          <a:lstStyle>
            <a:lvl1pPr marL="0" marR="0" indent="0" algn="l" rtl="0">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3" name="Shape 3"/>
          <p:cNvSpPr txBox="1">
            <a:spLocks noGrp="1"/>
          </p:cNvSpPr>
          <p:nvPr>
            <p:ph type="dt" idx="10"/>
          </p:nvPr>
        </p:nvSpPr>
        <p:spPr>
          <a:xfrm>
            <a:off x="3970937" y="0"/>
            <a:ext cx="3037839" cy="464820"/>
          </a:xfrm>
          <a:prstGeom prst="rect">
            <a:avLst/>
          </a:prstGeom>
          <a:noFill/>
          <a:ln>
            <a:noFill/>
          </a:ln>
        </p:spPr>
        <p:txBody>
          <a:bodyPr lIns="93162" tIns="93162" rIns="93162" bIns="93162" anchor="t" anchorCtr="0"/>
          <a:lstStyle>
            <a:lvl1pPr marL="0" marR="0" indent="0" algn="r" rtl="0">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4" name="Shape 4"/>
          <p:cNvSpPr>
            <a:spLocks noGrp="1" noRot="1" noChangeAspect="1"/>
          </p:cNvSpPr>
          <p:nvPr>
            <p:ph type="sldImg" idx="3"/>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701041" y="4415790"/>
            <a:ext cx="5608319" cy="4183380"/>
          </a:xfrm>
          <a:prstGeom prst="rect">
            <a:avLst/>
          </a:prstGeom>
          <a:noFill/>
          <a:ln>
            <a:noFill/>
          </a:ln>
        </p:spPr>
        <p:txBody>
          <a:bodyPr lIns="93162" tIns="93162" rIns="93162" bIns="93162" anchor="ctr"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6" name="Shape 6"/>
          <p:cNvSpPr txBox="1">
            <a:spLocks noGrp="1"/>
          </p:cNvSpPr>
          <p:nvPr>
            <p:ph type="ftr" idx="11"/>
          </p:nvPr>
        </p:nvSpPr>
        <p:spPr>
          <a:xfrm>
            <a:off x="1" y="8829967"/>
            <a:ext cx="3037839" cy="464820"/>
          </a:xfrm>
          <a:prstGeom prst="rect">
            <a:avLst/>
          </a:prstGeom>
          <a:noFill/>
          <a:ln>
            <a:noFill/>
          </a:ln>
        </p:spPr>
        <p:txBody>
          <a:bodyPr lIns="93162" tIns="93162" rIns="93162" bIns="93162" anchor="b" anchorCtr="0"/>
          <a:lstStyle>
            <a:lvl1pPr marL="0" marR="0" indent="0" algn="l" rtl="0">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7" name="Shape 7"/>
          <p:cNvSpPr txBox="1">
            <a:spLocks noGrp="1"/>
          </p:cNvSpPr>
          <p:nvPr>
            <p:ph type="sldNum" idx="12"/>
          </p:nvPr>
        </p:nvSpPr>
        <p:spPr>
          <a:xfrm>
            <a:off x="3970937" y="8829967"/>
            <a:ext cx="3037839" cy="464820"/>
          </a:xfrm>
          <a:prstGeom prst="rect">
            <a:avLst/>
          </a:prstGeom>
          <a:noFill/>
          <a:ln>
            <a:noFill/>
          </a:ln>
        </p:spPr>
        <p:txBody>
          <a:bodyPr lIns="93162" tIns="93162" rIns="93162" bIns="93162" anchor="b" anchorCtr="0">
            <a:noAutofit/>
          </a:bodyPr>
          <a:lstStyle/>
          <a:p>
            <a:pPr indent="-90589">
              <a:buClr>
                <a:srgbClr val="000000"/>
              </a:buClr>
              <a:buFont typeface="Arial"/>
              <a:buChar char="●"/>
            </a:pPr>
            <a:endParaRPr lang="en-US" dirty="0" smtClean="0"/>
          </a:p>
          <a:p>
            <a:pPr lvl="1" indent="-90589">
              <a:buClr>
                <a:srgbClr val="000000"/>
              </a:buClr>
              <a:buFont typeface="Courier New"/>
              <a:buChar char="o"/>
            </a:pPr>
            <a:endParaRPr lang="en-US" dirty="0" smtClean="0"/>
          </a:p>
          <a:p>
            <a:pPr lvl="2" indent="-90589">
              <a:buClr>
                <a:srgbClr val="000000"/>
              </a:buClr>
              <a:buFont typeface="Wingdings"/>
              <a:buChar char="§"/>
            </a:pPr>
            <a:endParaRPr lang="en-US" dirty="0" smtClean="0"/>
          </a:p>
          <a:p>
            <a:pPr lvl="3" indent="-90589">
              <a:buClr>
                <a:srgbClr val="000000"/>
              </a:buClr>
              <a:buFont typeface="Arial"/>
              <a:buChar char="●"/>
            </a:pPr>
            <a:endParaRPr lang="en-US" dirty="0" smtClean="0"/>
          </a:p>
          <a:p>
            <a:pPr lvl="4" indent="-90589">
              <a:buClr>
                <a:srgbClr val="000000"/>
              </a:buClr>
              <a:buFont typeface="Courier New"/>
              <a:buChar char="o"/>
            </a:pPr>
            <a:endParaRPr lang="en-US" dirty="0" smtClean="0"/>
          </a:p>
          <a:p>
            <a:pPr lvl="5" indent="-90589">
              <a:buClr>
                <a:srgbClr val="000000"/>
              </a:buClr>
              <a:buFont typeface="Wingdings"/>
              <a:buChar char="§"/>
            </a:pPr>
            <a:endParaRPr lang="en-US" dirty="0" smtClean="0"/>
          </a:p>
          <a:p>
            <a:pPr lvl="6" indent="-90589">
              <a:buClr>
                <a:srgbClr val="000000"/>
              </a:buClr>
              <a:buFont typeface="Arial"/>
              <a:buChar char="●"/>
            </a:pPr>
            <a:endParaRPr lang="en-US" dirty="0" smtClean="0"/>
          </a:p>
          <a:p>
            <a:pPr lvl="7" indent="-90589">
              <a:buClr>
                <a:srgbClr val="000000"/>
              </a:buClr>
              <a:buFont typeface="Courier New"/>
              <a:buChar char="o"/>
            </a:pPr>
            <a:endParaRPr lang="en-US" dirty="0" smtClean="0"/>
          </a:p>
          <a:p>
            <a:pPr lvl="8" indent="-90589">
              <a:buClr>
                <a:srgbClr val="000000"/>
              </a:buClr>
              <a:buFont typeface="Wingdings"/>
              <a:buChar char="§"/>
            </a:pPr>
            <a:endParaRPr lang="en-US" dirty="0"/>
          </a:p>
        </p:txBody>
      </p:sp>
    </p:spTree>
    <p:extLst>
      <p:ext uri="{BB962C8B-B14F-4D97-AF65-F5344CB8AC3E}">
        <p14:creationId xmlns="" xmlns:p14="http://schemas.microsoft.com/office/powerpoint/2010/main" val="25305771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701041" y="4415790"/>
            <a:ext cx="5608319" cy="4183380"/>
          </a:xfrm>
          <a:prstGeom prst="rect">
            <a:avLst/>
          </a:prstGeom>
        </p:spPr>
        <p:txBody>
          <a:bodyPr lIns="93162" tIns="93162" rIns="93162" bIns="93162" anchor="ctr" anchorCtr="0">
            <a:noAutofit/>
          </a:bodyPr>
          <a:lstStyle/>
          <a:p>
            <a:endParaRPr dirty="0"/>
          </a:p>
        </p:txBody>
      </p:sp>
      <p:sp>
        <p:nvSpPr>
          <p:cNvPr id="96" name="Shape 96"/>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54" name="Shape 154"/>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endParaRPr sz="1800" dirty="0"/>
          </a:p>
        </p:txBody>
      </p:sp>
      <p:sp>
        <p:nvSpPr>
          <p:cNvPr id="155" name="Shape 155"/>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indent="-90589">
              <a:buClr>
                <a:srgbClr val="000000"/>
              </a:buClr>
              <a:buFont typeface="Arial"/>
              <a:buChar char="●"/>
            </a:pPr>
            <a:endParaRPr lang="en-US" dirty="0" smtClean="0"/>
          </a:p>
          <a:p>
            <a:pPr lvl="1" indent="-90589">
              <a:buClr>
                <a:srgbClr val="000000"/>
              </a:buClr>
              <a:buFont typeface="Courier New"/>
              <a:buChar char="o"/>
            </a:pPr>
            <a:endParaRPr lang="en-US" dirty="0" smtClean="0"/>
          </a:p>
          <a:p>
            <a:pPr lvl="2" indent="-90589">
              <a:buClr>
                <a:srgbClr val="000000"/>
              </a:buClr>
              <a:buFont typeface="Wingdings"/>
              <a:buChar char="§"/>
            </a:pPr>
            <a:endParaRPr lang="en-US" dirty="0" smtClean="0"/>
          </a:p>
          <a:p>
            <a:pPr lvl="3" indent="-90589">
              <a:buClr>
                <a:srgbClr val="000000"/>
              </a:buClr>
              <a:buFont typeface="Arial"/>
              <a:buChar char="●"/>
            </a:pPr>
            <a:endParaRPr lang="en-US" dirty="0" smtClean="0"/>
          </a:p>
          <a:p>
            <a:pPr lvl="4" indent="-90589">
              <a:buClr>
                <a:srgbClr val="000000"/>
              </a:buClr>
              <a:buFont typeface="Courier New"/>
              <a:buChar char="o"/>
            </a:pPr>
            <a:endParaRPr lang="en-US" dirty="0" smtClean="0"/>
          </a:p>
          <a:p>
            <a:pPr lvl="5" indent="-90589">
              <a:buClr>
                <a:srgbClr val="000000"/>
              </a:buClr>
              <a:buFont typeface="Wingdings"/>
              <a:buChar char="§"/>
            </a:pPr>
            <a:endParaRPr lang="en-US" dirty="0" smtClean="0"/>
          </a:p>
          <a:p>
            <a:pPr lvl="6" indent="-90589">
              <a:buClr>
                <a:srgbClr val="000000"/>
              </a:buClr>
              <a:buFont typeface="Arial"/>
              <a:buChar char="●"/>
            </a:pPr>
            <a:endParaRPr lang="en-US" dirty="0" smtClean="0"/>
          </a:p>
          <a:p>
            <a:pPr lvl="7" indent="-90589">
              <a:buClr>
                <a:srgbClr val="000000"/>
              </a:buClr>
              <a:buFont typeface="Courier New"/>
              <a:buChar char="o"/>
            </a:pPr>
            <a:endParaRPr lang="en-US" dirty="0" smtClean="0"/>
          </a:p>
          <a:p>
            <a:pPr lvl="8" indent="-90589">
              <a:buClr>
                <a:srgbClr val="000000"/>
              </a:buClr>
              <a:buFont typeface="Wingdings"/>
              <a:buChar char="§"/>
            </a:pPr>
            <a:endParaRPr lang="en-US" dirty="0"/>
          </a:p>
        </p:txBody>
      </p:sp>
    </p:spTree>
    <p:extLst>
      <p:ext uri="{BB962C8B-B14F-4D97-AF65-F5344CB8AC3E}">
        <p14:creationId xmlns="" xmlns:p14="http://schemas.microsoft.com/office/powerpoint/2010/main" val="16683471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
        <p:nvSpPr>
          <p:cNvPr id="104" name="Shape 104"/>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a:noFill/>
          </a:ln>
        </p:spPr>
      </p:sp>
      <p:sp>
        <p:nvSpPr>
          <p:cNvPr id="105" name="Shape 105"/>
          <p:cNvSpPr txBox="1">
            <a:spLocks noGrp="1"/>
          </p:cNvSpPr>
          <p:nvPr>
            <p:ph type="body" idx="1"/>
          </p:nvPr>
        </p:nvSpPr>
        <p:spPr>
          <a:xfrm>
            <a:off x="701041" y="4415790"/>
            <a:ext cx="5608319" cy="4183380"/>
          </a:xfrm>
          <a:prstGeom prst="rect">
            <a:avLst/>
          </a:prstGeom>
          <a:solidFill>
            <a:srgbClr val="FFFFFF"/>
          </a:solidFill>
          <a:ln w="9525" cap="flat">
            <a:solidFill>
              <a:srgbClr val="000000"/>
            </a:solidFill>
            <a:prstDash val="solid"/>
            <a:round/>
            <a:headEnd type="none" w="med" len="med"/>
            <a:tailEnd type="none" w="med" len="med"/>
          </a:ln>
        </p:spPr>
        <p:txBody>
          <a:bodyPr lIns="93162" tIns="46568" rIns="93162" bIns="46568" anchor="t" anchorCtr="0">
            <a:noAutofit/>
          </a:bodyPr>
          <a:lstStyle/>
          <a:p>
            <a:pPr>
              <a:buSzPct val="25000"/>
            </a:pPr>
            <a:r>
              <a:rPr lang="en-US" sz="1800" dirty="0">
                <a:latin typeface="Arial"/>
                <a:ea typeface="Arial"/>
                <a:cs typeface="Arial"/>
                <a:sym typeface="Arial"/>
              </a:rPr>
              <a:t>Introduce the goals and process for workshop. </a:t>
            </a:r>
          </a:p>
          <a:p>
            <a:pPr>
              <a:buSzPct val="25000"/>
            </a:pPr>
            <a:r>
              <a:rPr lang="en-US" sz="1800" dirty="0">
                <a:latin typeface="Arial"/>
                <a:ea typeface="Arial"/>
                <a:cs typeface="Arial"/>
                <a:sym typeface="Arial"/>
              </a:rPr>
              <a:t>Notes to presenters: This PowerPoint can be used for an abbreviated “try-on” key lessons session or for a 4-5 hour “engage-with” each session. </a:t>
            </a:r>
          </a:p>
          <a:p>
            <a:endParaRPr sz="1800" dirty="0">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12" name="Shape 112"/>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r>
              <a:rPr lang="en-US" sz="1800" dirty="0"/>
              <a:t>Briefly introduce yourself to a thinking partner. You will turn-and-talk to this partner multiple times through the workshop. </a:t>
            </a:r>
          </a:p>
        </p:txBody>
      </p:sp>
      <p:sp>
        <p:nvSpPr>
          <p:cNvPr id="113" name="Shape 113"/>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 bulleted list using animation to give</a:t>
            </a:r>
            <a:r>
              <a:rPr lang="en-US" baseline="0" dirty="0" smtClean="0"/>
              <a:t> time for discussion</a:t>
            </a:r>
            <a:endParaRPr lang="en-US" dirty="0"/>
          </a:p>
        </p:txBody>
      </p:sp>
      <p:sp>
        <p:nvSpPr>
          <p:cNvPr id="4" name="Slide Number Placeholder 3"/>
          <p:cNvSpPr>
            <a:spLocks noGrp="1"/>
          </p:cNvSpPr>
          <p:nvPr>
            <p:ph type="sldNum" idx="10"/>
          </p:nvPr>
        </p:nvSpPr>
        <p:spPr/>
        <p:txBody>
          <a:bodyPr/>
          <a:lstStyle/>
          <a:p>
            <a:pPr indent="-90589">
              <a:buClr>
                <a:srgbClr val="000000"/>
              </a:buClr>
              <a:buFont typeface="Arial"/>
              <a:buChar char="●"/>
            </a:pPr>
            <a:endParaRPr lang="en-US" dirty="0" smtClean="0"/>
          </a:p>
          <a:p>
            <a:pPr lvl="1" indent="-90589">
              <a:buClr>
                <a:srgbClr val="000000"/>
              </a:buClr>
              <a:buFont typeface="Courier New"/>
              <a:buChar char="o"/>
            </a:pPr>
            <a:endParaRPr lang="en-US" dirty="0" smtClean="0"/>
          </a:p>
          <a:p>
            <a:pPr lvl="2" indent="-90589">
              <a:buClr>
                <a:srgbClr val="000000"/>
              </a:buClr>
              <a:buFont typeface="Wingdings"/>
              <a:buChar char="§"/>
            </a:pPr>
            <a:endParaRPr lang="en-US" dirty="0" smtClean="0"/>
          </a:p>
          <a:p>
            <a:pPr lvl="3" indent="-90589">
              <a:buClr>
                <a:srgbClr val="000000"/>
              </a:buClr>
              <a:buFont typeface="Arial"/>
              <a:buChar char="●"/>
            </a:pPr>
            <a:endParaRPr lang="en-US" dirty="0" smtClean="0"/>
          </a:p>
          <a:p>
            <a:pPr lvl="4" indent="-90589">
              <a:buClr>
                <a:srgbClr val="000000"/>
              </a:buClr>
              <a:buFont typeface="Courier New"/>
              <a:buChar char="o"/>
            </a:pPr>
            <a:endParaRPr lang="en-US" dirty="0" smtClean="0"/>
          </a:p>
          <a:p>
            <a:pPr lvl="5" indent="-90589">
              <a:buClr>
                <a:srgbClr val="000000"/>
              </a:buClr>
              <a:buFont typeface="Wingdings"/>
              <a:buChar char="§"/>
            </a:pPr>
            <a:endParaRPr lang="en-US" dirty="0" smtClean="0"/>
          </a:p>
          <a:p>
            <a:pPr lvl="6" indent="-90589">
              <a:buClr>
                <a:srgbClr val="000000"/>
              </a:buClr>
              <a:buFont typeface="Arial"/>
              <a:buChar char="●"/>
            </a:pPr>
            <a:endParaRPr lang="en-US" dirty="0" smtClean="0"/>
          </a:p>
          <a:p>
            <a:pPr lvl="7" indent="-90589">
              <a:buClr>
                <a:srgbClr val="000000"/>
              </a:buClr>
              <a:buFont typeface="Courier New"/>
              <a:buChar char="o"/>
            </a:pPr>
            <a:endParaRPr lang="en-US" dirty="0" smtClean="0"/>
          </a:p>
          <a:p>
            <a:pPr lvl="8" indent="-90589">
              <a:buClr>
                <a:srgbClr val="000000"/>
              </a:buClr>
              <a:buFont typeface="Wingdings"/>
              <a:buChar char="§"/>
            </a:pPr>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900" dirty="0" smtClean="0"/>
              <a:t>When students are working from a text set (simulated research), it is often easier not to go the route of generating reasons first, as the provided texts may not provide evidence to support them.  It works better to read, form a claim, then re-read to select the best evidence.</a:t>
            </a:r>
            <a:endParaRPr lang="en-US" sz="2900" dirty="0"/>
          </a:p>
        </p:txBody>
      </p:sp>
      <p:sp>
        <p:nvSpPr>
          <p:cNvPr id="4" name="Slide Number Placeholder 3"/>
          <p:cNvSpPr>
            <a:spLocks noGrp="1"/>
          </p:cNvSpPr>
          <p:nvPr>
            <p:ph type="sldNum" idx="10"/>
          </p:nvPr>
        </p:nvSpPr>
        <p:spPr/>
        <p:txBody>
          <a:bodyPr/>
          <a:lstStyle/>
          <a:p>
            <a:pPr indent="-90589">
              <a:buClr>
                <a:srgbClr val="000000"/>
              </a:buClr>
              <a:buFont typeface="Arial"/>
              <a:buChar char="●"/>
            </a:pPr>
            <a:endParaRPr lang="en-US" dirty="0" smtClean="0"/>
          </a:p>
          <a:p>
            <a:pPr lvl="1" indent="-90589">
              <a:buClr>
                <a:srgbClr val="000000"/>
              </a:buClr>
              <a:buFont typeface="Courier New"/>
              <a:buChar char="o"/>
            </a:pPr>
            <a:endParaRPr lang="en-US" dirty="0" smtClean="0"/>
          </a:p>
          <a:p>
            <a:pPr lvl="2" indent="-90589">
              <a:buClr>
                <a:srgbClr val="000000"/>
              </a:buClr>
              <a:buFont typeface="Wingdings"/>
              <a:buChar char="§"/>
            </a:pPr>
            <a:endParaRPr lang="en-US" dirty="0" smtClean="0"/>
          </a:p>
          <a:p>
            <a:pPr lvl="3" indent="-90589">
              <a:buClr>
                <a:srgbClr val="000000"/>
              </a:buClr>
              <a:buFont typeface="Arial"/>
              <a:buChar char="●"/>
            </a:pPr>
            <a:endParaRPr lang="en-US" dirty="0" smtClean="0"/>
          </a:p>
          <a:p>
            <a:pPr lvl="4" indent="-90589">
              <a:buClr>
                <a:srgbClr val="000000"/>
              </a:buClr>
              <a:buFont typeface="Courier New"/>
              <a:buChar char="o"/>
            </a:pPr>
            <a:endParaRPr lang="en-US" dirty="0" smtClean="0"/>
          </a:p>
          <a:p>
            <a:pPr lvl="5" indent="-90589">
              <a:buClr>
                <a:srgbClr val="000000"/>
              </a:buClr>
              <a:buFont typeface="Wingdings"/>
              <a:buChar char="§"/>
            </a:pPr>
            <a:endParaRPr lang="en-US" dirty="0" smtClean="0"/>
          </a:p>
          <a:p>
            <a:pPr lvl="6" indent="-90589">
              <a:buClr>
                <a:srgbClr val="000000"/>
              </a:buClr>
              <a:buFont typeface="Arial"/>
              <a:buChar char="●"/>
            </a:pPr>
            <a:endParaRPr lang="en-US" dirty="0" smtClean="0"/>
          </a:p>
          <a:p>
            <a:pPr lvl="7" indent="-90589">
              <a:buClr>
                <a:srgbClr val="000000"/>
              </a:buClr>
              <a:buFont typeface="Courier New"/>
              <a:buChar char="o"/>
            </a:pPr>
            <a:endParaRPr lang="en-US" dirty="0" smtClean="0"/>
          </a:p>
          <a:p>
            <a:pPr lvl="8" indent="-90589">
              <a:buClr>
                <a:srgbClr val="000000"/>
              </a:buClr>
              <a:buFont typeface="Wingdings"/>
              <a:buChar char="§"/>
            </a:pPr>
            <a:endParaRPr lang="en-US" dirty="0"/>
          </a:p>
        </p:txBody>
      </p:sp>
    </p:spTree>
    <p:extLst>
      <p:ext uri="{BB962C8B-B14F-4D97-AF65-F5344CB8AC3E}">
        <p14:creationId xmlns="" xmlns:p14="http://schemas.microsoft.com/office/powerpoint/2010/main" val="2581696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28" name="Shape 128"/>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endParaRPr lang="en-US" sz="1800" dirty="0"/>
          </a:p>
        </p:txBody>
      </p:sp>
      <p:sp>
        <p:nvSpPr>
          <p:cNvPr id="129" name="Shape 129"/>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71" name="Shape 271"/>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endParaRPr lang="en-US" sz="1800" dirty="0"/>
          </a:p>
        </p:txBody>
      </p:sp>
      <p:sp>
        <p:nvSpPr>
          <p:cNvPr id="272" name="Shape 272"/>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71" name="Shape 271"/>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endParaRPr lang="en-US" sz="1800" dirty="0"/>
          </a:p>
        </p:txBody>
      </p:sp>
      <p:sp>
        <p:nvSpPr>
          <p:cNvPr id="272" name="Shape 272"/>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63" name="Shape 263"/>
          <p:cNvSpPr txBox="1">
            <a:spLocks noGrp="1"/>
          </p:cNvSpPr>
          <p:nvPr>
            <p:ph type="body" idx="1"/>
          </p:nvPr>
        </p:nvSpPr>
        <p:spPr>
          <a:xfrm>
            <a:off x="701041" y="4415790"/>
            <a:ext cx="5608319" cy="4183380"/>
          </a:xfrm>
          <a:prstGeom prst="rect">
            <a:avLst/>
          </a:prstGeom>
          <a:noFill/>
          <a:ln>
            <a:noFill/>
          </a:ln>
        </p:spPr>
        <p:txBody>
          <a:bodyPr lIns="93162" tIns="46568" rIns="93162" bIns="46568" anchor="t" anchorCtr="0">
            <a:noAutofit/>
          </a:bodyPr>
          <a:lstStyle/>
          <a:p>
            <a:endParaRPr lang="en-US" sz="1800" dirty="0"/>
          </a:p>
        </p:txBody>
      </p:sp>
      <p:sp>
        <p:nvSpPr>
          <p:cNvPr id="264" name="Shape 264"/>
          <p:cNvSpPr txBox="1">
            <a:spLocks noGrp="1"/>
          </p:cNvSpPr>
          <p:nvPr>
            <p:ph type="sldNum" idx="12"/>
          </p:nvPr>
        </p:nvSpPr>
        <p:spPr>
          <a:xfrm>
            <a:off x="3970937" y="8829967"/>
            <a:ext cx="3037839" cy="464820"/>
          </a:xfrm>
          <a:prstGeom prst="rect">
            <a:avLst/>
          </a:prstGeom>
          <a:noFill/>
          <a:ln>
            <a:noFill/>
          </a:ln>
        </p:spPr>
        <p:txBody>
          <a:bodyPr lIns="93162" tIns="46568" rIns="93162" bIns="46568" anchor="b" anchorCtr="0">
            <a:noAutofit/>
          </a:bodyPr>
          <a:lstStyle/>
          <a:p>
            <a:pPr algn="r">
              <a:buSzPct val="25000"/>
            </a:pPr>
            <a:r>
              <a:rPr lang="en-US" dirty="0"/>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6"/>
        <p:cNvGrpSpPr/>
        <p:nvPr/>
      </p:nvGrpSpPr>
      <p:grpSpPr>
        <a:xfrm>
          <a:off x="0" y="0"/>
          <a:ext cx="0" cy="0"/>
          <a:chOff x="0" y="0"/>
          <a:chExt cx="0" cy="0"/>
        </a:xfrm>
      </p:grpSpPr>
      <p:sp>
        <p:nvSpPr>
          <p:cNvPr id="17" name="Shape 17"/>
          <p:cNvSpPr txBox="1">
            <a:spLocks noGrp="1"/>
          </p:cNvSpPr>
          <p:nvPr>
            <p:ph type="ctrTitle"/>
          </p:nvPr>
        </p:nvSpPr>
        <p:spPr>
          <a:xfrm>
            <a:off x="685800" y="1371600"/>
            <a:ext cx="7848599" cy="1927224"/>
          </a:xfrm>
          <a:prstGeom prst="rect">
            <a:avLst/>
          </a:prstGeom>
          <a:noFill/>
          <a:ln>
            <a:noFill/>
          </a:ln>
        </p:spPr>
        <p:txBody>
          <a:bodyPr lIns="91425" tIns="91425" rIns="91425" bIns="91425" anchor="b" anchorCtr="0"/>
          <a:lstStyle>
            <a:lvl1pPr marL="0" marR="0" indent="0" algn="l" rtl="0">
              <a:spcBef>
                <a:spcPts val="0"/>
              </a:spcBef>
              <a:buClr>
                <a:schemeClr val="dk2"/>
              </a:buClr>
              <a:buFont typeface="Arial"/>
              <a:buNone/>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8" name="Shape 18"/>
          <p:cNvSpPr txBox="1">
            <a:spLocks noGrp="1"/>
          </p:cNvSpPr>
          <p:nvPr>
            <p:ph type="subTitle" idx="1"/>
          </p:nvPr>
        </p:nvSpPr>
        <p:spPr>
          <a:xfrm>
            <a:off x="685800" y="3505200"/>
            <a:ext cx="6400799" cy="1752600"/>
          </a:xfrm>
          <a:prstGeom prst="rect">
            <a:avLst/>
          </a:prstGeom>
          <a:noFill/>
          <a:ln>
            <a:noFill/>
          </a:ln>
        </p:spPr>
        <p:txBody>
          <a:bodyPr lIns="91425" tIns="91425" rIns="91425" bIns="91425" anchor="t" anchorCtr="0"/>
          <a:lstStyle>
            <a:lvl1pPr marL="0" marR="0" indent="0" algn="l" rtl="0">
              <a:spcBef>
                <a:spcPts val="480"/>
              </a:spcBef>
              <a:buClr>
                <a:schemeClr val="accent1"/>
              </a:buClr>
              <a:buFont typeface="Arial"/>
              <a:buNone/>
              <a:defRPr/>
            </a:lvl1pPr>
            <a:lvl2pPr marL="457200" marR="0" indent="0" algn="ctr" rtl="0">
              <a:spcBef>
                <a:spcPts val="400"/>
              </a:spcBef>
              <a:buClr>
                <a:schemeClr val="accent1"/>
              </a:buClr>
              <a:buFont typeface="Arial"/>
              <a:buNone/>
              <a:defRPr/>
            </a:lvl2pPr>
            <a:lvl3pPr marL="914400" marR="0" indent="0" algn="ctr" rtl="0">
              <a:spcBef>
                <a:spcPts val="360"/>
              </a:spcBef>
              <a:buClr>
                <a:schemeClr val="accent1"/>
              </a:buClr>
              <a:buFont typeface="Arial"/>
              <a:buNone/>
              <a:defRPr/>
            </a:lvl3pPr>
            <a:lvl4pPr marL="1371600" marR="0" indent="0" algn="ctr" rtl="0">
              <a:spcBef>
                <a:spcPts val="320"/>
              </a:spcBef>
              <a:buClr>
                <a:schemeClr val="accent1"/>
              </a:buClr>
              <a:buFont typeface="Arial"/>
              <a:buNone/>
              <a:defRPr/>
            </a:lvl4pPr>
            <a:lvl5pPr marL="1828800" marR="0" indent="0" algn="ctr" rtl="0">
              <a:spcBef>
                <a:spcPts val="280"/>
              </a:spcBef>
              <a:buClr>
                <a:schemeClr val="accent1"/>
              </a:buClr>
              <a:buFont typeface="Arial"/>
              <a:buNone/>
              <a:defRPr/>
            </a:lvl5pPr>
            <a:lvl6pPr marL="2286000" marR="0" indent="0" algn="ctr" rtl="0">
              <a:spcBef>
                <a:spcPts val="260"/>
              </a:spcBef>
              <a:buClr>
                <a:schemeClr val="accent1"/>
              </a:buClr>
              <a:buFont typeface="Arial"/>
              <a:buNone/>
              <a:defRPr/>
            </a:lvl6pPr>
            <a:lvl7pPr marL="2743200" marR="0" indent="0" algn="ctr" rtl="0">
              <a:spcBef>
                <a:spcPts val="260"/>
              </a:spcBef>
              <a:buClr>
                <a:schemeClr val="accent1"/>
              </a:buClr>
              <a:buFont typeface="Arial"/>
              <a:buNone/>
              <a:defRPr/>
            </a:lvl7pPr>
            <a:lvl8pPr marL="3200400" marR="0" indent="0" algn="ctr" rtl="0">
              <a:spcBef>
                <a:spcPts val="260"/>
              </a:spcBef>
              <a:buClr>
                <a:schemeClr val="accent1"/>
              </a:buClr>
              <a:buFont typeface="Arial"/>
              <a:buNone/>
              <a:defRPr/>
            </a:lvl8pPr>
            <a:lvl9pPr marL="3657600" marR="0" indent="0" algn="ctr" rtl="0">
              <a:spcBef>
                <a:spcPts val="260"/>
              </a:spcBef>
              <a:buClr>
                <a:schemeClr val="accent1"/>
              </a:buClr>
              <a:buFont typeface="Arial"/>
              <a:buNone/>
              <a:defRPr/>
            </a:lvl9pPr>
          </a:lstStyle>
          <a:p>
            <a:endParaRPr/>
          </a:p>
        </p:txBody>
      </p:sp>
      <p:sp>
        <p:nvSpPr>
          <p:cNvPr id="19" name="Shape 19"/>
          <p:cNvSpPr txBox="1">
            <a:spLocks noGrp="1"/>
          </p:cNvSpPr>
          <p:nvPr>
            <p:ph type="dt" idx="10"/>
          </p:nvPr>
        </p:nvSpPr>
        <p:spPr>
          <a:xfrm>
            <a:off x="457200" y="18288"/>
            <a:ext cx="2895600" cy="329184"/>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0" name="Shape 20"/>
          <p:cNvSpPr txBox="1">
            <a:spLocks noGrp="1"/>
          </p:cNvSpPr>
          <p:nvPr>
            <p:ph type="ftr" idx="11"/>
          </p:nvPr>
        </p:nvSpPr>
        <p:spPr>
          <a:xfrm>
            <a:off x="3429000" y="18288"/>
            <a:ext cx="4114800" cy="329184"/>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1" name="Shape 21"/>
          <p:cNvSpPr txBox="1">
            <a:spLocks noGrp="1"/>
          </p:cNvSpPr>
          <p:nvPr>
            <p:ph type="sldNum" idx="12"/>
          </p:nvPr>
        </p:nvSpPr>
        <p:spPr>
          <a:xfrm>
            <a:off x="7620000" y="18288"/>
            <a:ext cx="1066799" cy="329184"/>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cxnSp>
        <p:nvCxnSpPr>
          <p:cNvPr id="22" name="Shape 22"/>
          <p:cNvCxnSpPr/>
          <p:nvPr/>
        </p:nvCxnSpPr>
        <p:spPr>
          <a:xfrm>
            <a:off x="685800" y="3398519"/>
            <a:ext cx="7848599" cy="1587"/>
          </a:xfrm>
          <a:prstGeom prst="straightConnector1">
            <a:avLst/>
          </a:prstGeom>
          <a:noFill/>
          <a:ln w="19050" cap="flat">
            <a:solidFill>
              <a:schemeClr val="dk2"/>
            </a:solidFill>
            <a:prstDash val="solid"/>
            <a:round/>
            <a:headEnd type="none" w="med" len="med"/>
            <a:tailEnd type="none" w="med" len="med"/>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3"/>
        <p:cNvGrpSpPr/>
        <p:nvPr/>
      </p:nvGrpSpPr>
      <p:grpSpPr>
        <a:xfrm>
          <a:off x="0" y="0"/>
          <a:ext cx="0" cy="0"/>
          <a:chOff x="0" y="0"/>
          <a:chExt cx="0" cy="0"/>
        </a:xfrm>
      </p:grpSpPr>
      <p:sp>
        <p:nvSpPr>
          <p:cNvPr id="24" name="Shape 24"/>
          <p:cNvSpPr txBox="1">
            <a:spLocks noGrp="1"/>
          </p:cNvSpPr>
          <p:nvPr>
            <p:ph type="title"/>
          </p:nvPr>
        </p:nvSpPr>
        <p:spPr>
          <a:xfrm>
            <a:off x="457200" y="533400"/>
            <a:ext cx="8229600" cy="990599"/>
          </a:xfrm>
          <a:prstGeom prst="rect">
            <a:avLst/>
          </a:prstGeom>
          <a:noFill/>
          <a:ln>
            <a:noFill/>
          </a:ln>
        </p:spPr>
        <p:txBody>
          <a:bodyPr lIns="91425" tIns="91425" rIns="91425" bIns="91425" anchor="ctr" anchorCtr="0"/>
          <a:lstStyle>
            <a:lvl1pPr algn="l" rtl="0">
              <a:spcBef>
                <a:spcPts val="0"/>
              </a:spcBef>
              <a:buClr>
                <a:schemeClr val="dk2"/>
              </a:buClr>
              <a:buFont typeface="Arial"/>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5" name="Shape 25"/>
          <p:cNvSpPr txBox="1">
            <a:spLocks noGrp="1"/>
          </p:cNvSpPr>
          <p:nvPr>
            <p:ph type="body" idx="1"/>
          </p:nvPr>
        </p:nvSpPr>
        <p:spPr>
          <a:xfrm>
            <a:off x="457200" y="1600200"/>
            <a:ext cx="8229600" cy="4876799"/>
          </a:xfrm>
          <a:prstGeom prst="rect">
            <a:avLst/>
          </a:prstGeom>
          <a:noFill/>
          <a:ln>
            <a:noFill/>
          </a:ln>
        </p:spPr>
        <p:txBody>
          <a:bodyPr lIns="91425" tIns="91425" rIns="91425" bIns="91425" anchor="t" anchorCtr="0"/>
          <a:lstStyle>
            <a:lvl1pPr marL="182880" indent="-53339" algn="l" rtl="0">
              <a:spcBef>
                <a:spcPts val="480"/>
              </a:spcBef>
              <a:buClr>
                <a:schemeClr val="accent1"/>
              </a:buClr>
              <a:buFont typeface="Arial"/>
              <a:buChar char="•"/>
              <a:defRPr/>
            </a:lvl1pPr>
            <a:lvl2pPr marL="457200" indent="-82550" algn="l" rtl="0">
              <a:spcBef>
                <a:spcPts val="400"/>
              </a:spcBef>
              <a:buClr>
                <a:schemeClr val="accent1"/>
              </a:buClr>
              <a:buFont typeface="Arial"/>
              <a:buChar char="•"/>
              <a:defRPr/>
            </a:lvl2pPr>
            <a:lvl3pPr marL="731520" indent="-82550" algn="l" rtl="0">
              <a:spcBef>
                <a:spcPts val="360"/>
              </a:spcBef>
              <a:buClr>
                <a:schemeClr val="accent1"/>
              </a:buClr>
              <a:buFont typeface="Arial"/>
              <a:buChar char="•"/>
              <a:defRPr/>
            </a:lvl3pPr>
            <a:lvl4pPr marL="1005839" indent="-91439" algn="l" rtl="0">
              <a:spcBef>
                <a:spcPts val="320"/>
              </a:spcBef>
              <a:buClr>
                <a:schemeClr val="accent1"/>
              </a:buClr>
              <a:buFont typeface="Arial"/>
              <a:buChar char="•"/>
              <a:defRPr/>
            </a:lvl4pPr>
            <a:lvl5pPr marL="1188720" indent="-58419" algn="l" rtl="0">
              <a:spcBef>
                <a:spcPts val="280"/>
              </a:spcBef>
              <a:buClr>
                <a:schemeClr val="accent1"/>
              </a:buClr>
              <a:buFont typeface="Arial"/>
              <a:buChar char="•"/>
              <a:defRPr/>
            </a:lvl5pPr>
            <a:lvl6pPr marL="1371600" indent="-107950" algn="l" rtl="0">
              <a:spcBef>
                <a:spcPts val="260"/>
              </a:spcBef>
              <a:buClr>
                <a:schemeClr val="accent1"/>
              </a:buClr>
              <a:buFont typeface="Arial"/>
              <a:buChar char="•"/>
              <a:defRPr/>
            </a:lvl6pPr>
            <a:lvl7pPr marL="1554480" indent="-100330" algn="l" rtl="0">
              <a:spcBef>
                <a:spcPts val="260"/>
              </a:spcBef>
              <a:buClr>
                <a:schemeClr val="accent1"/>
              </a:buClr>
              <a:buFont typeface="Arial"/>
              <a:buChar char="•"/>
              <a:defRPr/>
            </a:lvl7pPr>
            <a:lvl8pPr marL="1737360" indent="-105410" algn="l" rtl="0">
              <a:spcBef>
                <a:spcPts val="260"/>
              </a:spcBef>
              <a:buClr>
                <a:schemeClr val="accent1"/>
              </a:buClr>
              <a:buFont typeface="Arial"/>
              <a:buChar char="•"/>
              <a:defRPr/>
            </a:lvl8pPr>
            <a:lvl9pPr marL="1920240" indent="-110489" algn="l" rtl="0">
              <a:spcBef>
                <a:spcPts val="260"/>
              </a:spcBef>
              <a:buClr>
                <a:schemeClr val="accent1"/>
              </a:buClr>
              <a:buFont typeface="Arial"/>
              <a:buChar char="•"/>
              <a:defRPr/>
            </a:lvl9pPr>
          </a:lstStyle>
          <a:p>
            <a:endParaRPr/>
          </a:p>
        </p:txBody>
      </p:sp>
      <p:sp>
        <p:nvSpPr>
          <p:cNvPr id="26" name="Shape 26"/>
          <p:cNvSpPr txBox="1">
            <a:spLocks noGrp="1"/>
          </p:cNvSpPr>
          <p:nvPr>
            <p:ph type="dt" idx="10"/>
          </p:nvPr>
        </p:nvSpPr>
        <p:spPr>
          <a:xfrm>
            <a:off x="457200" y="18288"/>
            <a:ext cx="2895600" cy="329184"/>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7" name="Shape 27"/>
          <p:cNvSpPr txBox="1">
            <a:spLocks noGrp="1"/>
          </p:cNvSpPr>
          <p:nvPr>
            <p:ph type="ftr" idx="11"/>
          </p:nvPr>
        </p:nvSpPr>
        <p:spPr>
          <a:xfrm>
            <a:off x="3429000" y="18288"/>
            <a:ext cx="4114800" cy="329184"/>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28" name="Shape 28"/>
          <p:cNvSpPr txBox="1">
            <a:spLocks noGrp="1"/>
          </p:cNvSpPr>
          <p:nvPr>
            <p:ph type="sldNum" idx="12"/>
          </p:nvPr>
        </p:nvSpPr>
        <p:spPr>
          <a:xfrm>
            <a:off x="7620000" y="18288"/>
            <a:ext cx="1066799" cy="329184"/>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dk2"/>
        </a:solidFill>
        <a:effectLst/>
      </p:bgPr>
    </p:bg>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722312" y="2362200"/>
            <a:ext cx="7772400" cy="2200275"/>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1" name="Shape 31"/>
          <p:cNvSpPr txBox="1">
            <a:spLocks noGrp="1"/>
          </p:cNvSpPr>
          <p:nvPr>
            <p:ph type="body" idx="1"/>
          </p:nvPr>
        </p:nvSpPr>
        <p:spPr>
          <a:xfrm>
            <a:off x="722312" y="4626864"/>
            <a:ext cx="7772400" cy="1500187"/>
          </a:xfrm>
          <a:prstGeom prst="rect">
            <a:avLst/>
          </a:prstGeom>
          <a:noFill/>
          <a:ln>
            <a:noFill/>
          </a:ln>
        </p:spPr>
        <p:txBody>
          <a:bodyPr lIns="91425" tIns="91425" rIns="91425" bIns="91425" anchor="t" anchorCtr="0"/>
          <a:lstStyle>
            <a:lvl1pPr marL="0" indent="0" rtl="0">
              <a:spcBef>
                <a:spcPts val="0"/>
              </a:spcBef>
              <a:buClr>
                <a:schemeClr val="lt2"/>
              </a:buClr>
              <a:buFont typeface="Arial"/>
              <a:buNone/>
              <a:defRPr/>
            </a:lvl1pPr>
            <a:lvl2pPr marL="457200" indent="0" rtl="0">
              <a:spcBef>
                <a:spcPts val="0"/>
              </a:spcBef>
              <a:buClr>
                <a:schemeClr val="lt1"/>
              </a:buClr>
              <a:buFont typeface="Arial"/>
              <a:buNone/>
              <a:defRPr/>
            </a:lvl2pPr>
            <a:lvl3pPr marL="914400" indent="0" rtl="0">
              <a:spcBef>
                <a:spcPts val="0"/>
              </a:spcBef>
              <a:buClr>
                <a:schemeClr val="lt1"/>
              </a:buClr>
              <a:buFont typeface="Arial"/>
              <a:buNone/>
              <a:defRPr/>
            </a:lvl3pPr>
            <a:lvl4pPr marL="1371600" indent="0" rtl="0">
              <a:spcBef>
                <a:spcPts val="0"/>
              </a:spcBef>
              <a:buClr>
                <a:schemeClr val="lt1"/>
              </a:buClr>
              <a:buFont typeface="Arial"/>
              <a:buNone/>
              <a:defRPr/>
            </a:lvl4pPr>
            <a:lvl5pPr marL="1828800" indent="0" rtl="0">
              <a:spcBef>
                <a:spcPts val="0"/>
              </a:spcBef>
              <a:buClr>
                <a:schemeClr val="lt1"/>
              </a:buClr>
              <a:buFont typeface="Arial"/>
              <a:buNone/>
              <a:defRPr/>
            </a:lvl5pPr>
            <a:lvl6pPr marL="2286000" indent="0" rtl="0">
              <a:spcBef>
                <a:spcPts val="0"/>
              </a:spcBef>
              <a:buClr>
                <a:schemeClr val="lt1"/>
              </a:buClr>
              <a:buFont typeface="Arial"/>
              <a:buNone/>
              <a:defRPr/>
            </a:lvl6pPr>
            <a:lvl7pPr marL="2743200" indent="0" rtl="0">
              <a:spcBef>
                <a:spcPts val="0"/>
              </a:spcBef>
              <a:buClr>
                <a:schemeClr val="lt1"/>
              </a:buClr>
              <a:buFont typeface="Arial"/>
              <a:buNone/>
              <a:defRPr/>
            </a:lvl7pPr>
            <a:lvl8pPr marL="3200400" indent="0" rtl="0">
              <a:spcBef>
                <a:spcPts val="0"/>
              </a:spcBef>
              <a:buClr>
                <a:schemeClr val="lt1"/>
              </a:buClr>
              <a:buFont typeface="Arial"/>
              <a:buNone/>
              <a:defRPr/>
            </a:lvl8pPr>
            <a:lvl9pPr marL="3657600" indent="0" rtl="0">
              <a:spcBef>
                <a:spcPts val="0"/>
              </a:spcBef>
              <a:buClr>
                <a:schemeClr val="lt1"/>
              </a:buClr>
              <a:buFont typeface="Arial"/>
              <a:buNone/>
              <a:defRPr/>
            </a:lvl9pPr>
          </a:lstStyle>
          <a:p>
            <a:endParaRPr/>
          </a:p>
        </p:txBody>
      </p:sp>
      <p:sp>
        <p:nvSpPr>
          <p:cNvPr id="32" name="Shape 32"/>
          <p:cNvSpPr txBox="1">
            <a:spLocks noGrp="1"/>
          </p:cNvSpPr>
          <p:nvPr>
            <p:ph type="dt" idx="10"/>
          </p:nvPr>
        </p:nvSpPr>
        <p:spPr>
          <a:xfrm>
            <a:off x="457200" y="18288"/>
            <a:ext cx="2895600" cy="329184"/>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3" name="Shape 33"/>
          <p:cNvSpPr txBox="1">
            <a:spLocks noGrp="1"/>
          </p:cNvSpPr>
          <p:nvPr>
            <p:ph type="ftr" idx="11"/>
          </p:nvPr>
        </p:nvSpPr>
        <p:spPr>
          <a:xfrm>
            <a:off x="3429000" y="18288"/>
            <a:ext cx="4114800" cy="329184"/>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4" name="Shape 34"/>
          <p:cNvSpPr txBox="1">
            <a:spLocks noGrp="1"/>
          </p:cNvSpPr>
          <p:nvPr>
            <p:ph type="sldNum" idx="12"/>
          </p:nvPr>
        </p:nvSpPr>
        <p:spPr>
          <a:xfrm>
            <a:off x="7620000" y="18288"/>
            <a:ext cx="1066799" cy="329184"/>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cxnSp>
        <p:nvCxnSpPr>
          <p:cNvPr id="35" name="Shape 35"/>
          <p:cNvCxnSpPr/>
          <p:nvPr/>
        </p:nvCxnSpPr>
        <p:spPr>
          <a:xfrm>
            <a:off x="731520" y="4599432"/>
            <a:ext cx="7848599" cy="1587"/>
          </a:xfrm>
          <a:prstGeom prst="straightConnector1">
            <a:avLst/>
          </a:prstGeom>
          <a:noFill/>
          <a:ln w="19050" cap="flat">
            <a:solidFill>
              <a:schemeClr val="lt2"/>
            </a:solidFill>
            <a:prstDash val="solid"/>
            <a:round/>
            <a:headEnd type="none" w="med" len="med"/>
            <a:tailEnd type="none" w="med" len="med"/>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57200" y="533400"/>
            <a:ext cx="8229600" cy="990599"/>
          </a:xfrm>
          <a:prstGeom prst="rect">
            <a:avLst/>
          </a:prstGeom>
          <a:noFill/>
          <a:ln>
            <a:noFill/>
          </a:ln>
        </p:spPr>
        <p:txBody>
          <a:bodyPr lIns="91425" tIns="91425" rIns="91425" bIns="91425" anchor="ctr" anchorCtr="0"/>
          <a:lstStyle>
            <a:lvl1pPr algn="l" rtl="0">
              <a:spcBef>
                <a:spcPts val="0"/>
              </a:spcBef>
              <a:buClr>
                <a:schemeClr val="dk2"/>
              </a:buClr>
              <a:buFont typeface="Arial"/>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8" name="Shape 38"/>
          <p:cNvSpPr txBox="1">
            <a:spLocks noGrp="1"/>
          </p:cNvSpPr>
          <p:nvPr>
            <p:ph type="body" idx="1"/>
          </p:nvPr>
        </p:nvSpPr>
        <p:spPr>
          <a:xfrm>
            <a:off x="457200" y="1673351"/>
            <a:ext cx="4038599" cy="471830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9" name="Shape 39"/>
          <p:cNvSpPr txBox="1">
            <a:spLocks noGrp="1"/>
          </p:cNvSpPr>
          <p:nvPr>
            <p:ph type="body" idx="2"/>
          </p:nvPr>
        </p:nvSpPr>
        <p:spPr>
          <a:xfrm>
            <a:off x="4648200" y="1673351"/>
            <a:ext cx="4038599" cy="4718303"/>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0" name="Shape 40"/>
          <p:cNvSpPr txBox="1">
            <a:spLocks noGrp="1"/>
          </p:cNvSpPr>
          <p:nvPr>
            <p:ph type="dt" idx="10"/>
          </p:nvPr>
        </p:nvSpPr>
        <p:spPr>
          <a:xfrm>
            <a:off x="457200" y="18288"/>
            <a:ext cx="2895600" cy="329184"/>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1" name="Shape 41"/>
          <p:cNvSpPr txBox="1">
            <a:spLocks noGrp="1"/>
          </p:cNvSpPr>
          <p:nvPr>
            <p:ph type="ftr" idx="11"/>
          </p:nvPr>
        </p:nvSpPr>
        <p:spPr>
          <a:xfrm>
            <a:off x="3429000" y="18288"/>
            <a:ext cx="4114800" cy="329184"/>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2" name="Shape 42"/>
          <p:cNvSpPr txBox="1">
            <a:spLocks noGrp="1"/>
          </p:cNvSpPr>
          <p:nvPr>
            <p:ph type="sldNum" idx="12"/>
          </p:nvPr>
        </p:nvSpPr>
        <p:spPr>
          <a:xfrm>
            <a:off x="7620000" y="18288"/>
            <a:ext cx="1066799" cy="329184"/>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457200" y="533400"/>
            <a:ext cx="8229600" cy="990599"/>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5" name="Shape 45"/>
          <p:cNvSpPr txBox="1">
            <a:spLocks noGrp="1"/>
          </p:cNvSpPr>
          <p:nvPr>
            <p:ph type="body" idx="1"/>
          </p:nvPr>
        </p:nvSpPr>
        <p:spPr>
          <a:xfrm>
            <a:off x="457200" y="1676400"/>
            <a:ext cx="3931919" cy="639762"/>
          </a:xfrm>
          <a:prstGeom prst="rect">
            <a:avLst/>
          </a:prstGeom>
          <a:noFill/>
          <a:ln>
            <a:noFill/>
          </a:ln>
        </p:spPr>
        <p:txBody>
          <a:bodyPr lIns="91425" tIns="91425" rIns="91425" bIns="91425" anchor="ctr" anchorCtr="0"/>
          <a:lstStyle>
            <a:lvl1pPr marL="0" indent="0" algn="ctr" rtl="0">
              <a:spcBef>
                <a:spcPts val="0"/>
              </a:spcBef>
              <a:buClr>
                <a:schemeClr val="dk2"/>
              </a:buClr>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46" name="Shape 46"/>
          <p:cNvSpPr txBox="1">
            <a:spLocks noGrp="1"/>
          </p:cNvSpPr>
          <p:nvPr>
            <p:ph type="body" idx="2"/>
          </p:nvPr>
        </p:nvSpPr>
        <p:spPr>
          <a:xfrm>
            <a:off x="457200" y="2438400"/>
            <a:ext cx="3931919"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7" name="Shape 47"/>
          <p:cNvSpPr txBox="1">
            <a:spLocks noGrp="1"/>
          </p:cNvSpPr>
          <p:nvPr>
            <p:ph type="body" idx="3"/>
          </p:nvPr>
        </p:nvSpPr>
        <p:spPr>
          <a:xfrm>
            <a:off x="4754880" y="1676400"/>
            <a:ext cx="3931919" cy="639762"/>
          </a:xfrm>
          <a:prstGeom prst="rect">
            <a:avLst/>
          </a:prstGeom>
          <a:noFill/>
          <a:ln>
            <a:noFill/>
          </a:ln>
        </p:spPr>
        <p:txBody>
          <a:bodyPr lIns="91425" tIns="91425" rIns="91425" bIns="91425" anchor="ctr" anchorCtr="0"/>
          <a:lstStyle>
            <a:lvl1pPr marL="0" indent="0" algn="ctr" rtl="0">
              <a:spcBef>
                <a:spcPts val="0"/>
              </a:spcBef>
              <a:buClr>
                <a:schemeClr val="dk2"/>
              </a:buClr>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48" name="Shape 48"/>
          <p:cNvSpPr txBox="1">
            <a:spLocks noGrp="1"/>
          </p:cNvSpPr>
          <p:nvPr>
            <p:ph type="body" idx="4"/>
          </p:nvPr>
        </p:nvSpPr>
        <p:spPr>
          <a:xfrm>
            <a:off x="4754880" y="2438400"/>
            <a:ext cx="3931919" cy="3951287"/>
          </a:xfrm>
          <a:prstGeom prst="rect">
            <a:avLst/>
          </a:prstGeom>
          <a:noFill/>
          <a:ln>
            <a:noFill/>
          </a:ln>
        </p:spPr>
        <p:txBody>
          <a:bodyPr lIns="91425" tIns="91425" rIns="91425" bIns="91425" anchor="t"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9" name="Shape 49"/>
          <p:cNvSpPr txBox="1">
            <a:spLocks noGrp="1"/>
          </p:cNvSpPr>
          <p:nvPr>
            <p:ph type="dt" idx="10"/>
          </p:nvPr>
        </p:nvSpPr>
        <p:spPr>
          <a:xfrm>
            <a:off x="457200" y="18288"/>
            <a:ext cx="2895600" cy="329184"/>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0" name="Shape 50"/>
          <p:cNvSpPr txBox="1">
            <a:spLocks noGrp="1"/>
          </p:cNvSpPr>
          <p:nvPr>
            <p:ph type="ftr" idx="11"/>
          </p:nvPr>
        </p:nvSpPr>
        <p:spPr>
          <a:xfrm>
            <a:off x="3429000" y="18288"/>
            <a:ext cx="4114800" cy="329184"/>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51" name="Shape 51"/>
          <p:cNvSpPr txBox="1">
            <a:spLocks noGrp="1"/>
          </p:cNvSpPr>
          <p:nvPr>
            <p:ph type="sldNum" idx="12"/>
          </p:nvPr>
        </p:nvSpPr>
        <p:spPr>
          <a:xfrm>
            <a:off x="7620000" y="18288"/>
            <a:ext cx="1066799" cy="329184"/>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cxnSp>
        <p:nvCxnSpPr>
          <p:cNvPr id="52" name="Shape 52"/>
          <p:cNvCxnSpPr/>
          <p:nvPr/>
        </p:nvCxnSpPr>
        <p:spPr>
          <a:xfrm rot="5400000">
            <a:off x="2217817" y="4045823"/>
            <a:ext cx="4709160" cy="793"/>
          </a:xfrm>
          <a:prstGeom prst="straightConnector1">
            <a:avLst/>
          </a:prstGeom>
          <a:noFill/>
          <a:ln w="19050" cap="flat">
            <a:solidFill>
              <a:schemeClr val="dk2"/>
            </a:solidFill>
            <a:prstDash val="solid"/>
            <a:round/>
            <a:headEnd type="none" w="med" len="med"/>
            <a:tailEnd type="none" w="med" len="med"/>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8"/>
        <p:cNvGrpSpPr/>
        <p:nvPr/>
      </p:nvGrpSpPr>
      <p:grpSpPr>
        <a:xfrm>
          <a:off x="0" y="0"/>
          <a:ext cx="0" cy="0"/>
          <a:chOff x="0" y="0"/>
          <a:chExt cx="0" cy="0"/>
        </a:xfrm>
      </p:grpSpPr>
      <p:sp>
        <p:nvSpPr>
          <p:cNvPr id="59" name="Shape 59"/>
          <p:cNvSpPr txBox="1">
            <a:spLocks noGrp="1"/>
          </p:cNvSpPr>
          <p:nvPr>
            <p:ph type="dt" idx="10"/>
          </p:nvPr>
        </p:nvSpPr>
        <p:spPr>
          <a:xfrm>
            <a:off x="457200" y="18288"/>
            <a:ext cx="2895600" cy="329184"/>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0" name="Shape 60"/>
          <p:cNvSpPr txBox="1">
            <a:spLocks noGrp="1"/>
          </p:cNvSpPr>
          <p:nvPr>
            <p:ph type="ftr" idx="11"/>
          </p:nvPr>
        </p:nvSpPr>
        <p:spPr>
          <a:xfrm>
            <a:off x="3429000" y="18288"/>
            <a:ext cx="4114800" cy="329184"/>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1" name="Shape 61"/>
          <p:cNvSpPr txBox="1">
            <a:spLocks noGrp="1"/>
          </p:cNvSpPr>
          <p:nvPr>
            <p:ph type="sldNum" idx="12"/>
          </p:nvPr>
        </p:nvSpPr>
        <p:spPr>
          <a:xfrm>
            <a:off x="7620000" y="18288"/>
            <a:ext cx="1066799" cy="329184"/>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457200" y="792479"/>
            <a:ext cx="2142679" cy="1264920"/>
          </a:xfrm>
          <a:prstGeom prst="rect">
            <a:avLst/>
          </a:prstGeom>
          <a:noFill/>
          <a:ln>
            <a:noFill/>
          </a:ln>
        </p:spPr>
        <p:txBody>
          <a:bodyPr lIns="91425" tIns="91425" rIns="91425" bIns="91425" anchor="b" anchorCtr="0"/>
          <a:lstStyle>
            <a:lvl1pPr algn="l"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2" name="Shape 72"/>
          <p:cNvSpPr>
            <a:spLocks noGrp="1"/>
          </p:cNvSpPr>
          <p:nvPr>
            <p:ph type="pic" idx="2"/>
          </p:nvPr>
        </p:nvSpPr>
        <p:spPr>
          <a:xfrm>
            <a:off x="2858609" y="838200"/>
            <a:ext cx="5904389" cy="5500456"/>
          </a:xfrm>
          <a:prstGeom prst="rect">
            <a:avLst/>
          </a:prstGeom>
          <a:solidFill>
            <a:schemeClr val="lt2"/>
          </a:solidFill>
          <a:ln w="76200" cap="flat">
            <a:solidFill>
              <a:srgbClr val="FFFFFF"/>
            </a:solidFill>
            <a:prstDash val="solid"/>
            <a:miter/>
            <a:headEnd type="none" w="med" len="med"/>
            <a:tailEnd type="none" w="med" len="med"/>
          </a:ln>
        </p:spPr>
      </p:sp>
      <p:sp>
        <p:nvSpPr>
          <p:cNvPr id="73" name="Shape 73"/>
          <p:cNvSpPr txBox="1">
            <a:spLocks noGrp="1"/>
          </p:cNvSpPr>
          <p:nvPr>
            <p:ph type="body" idx="1"/>
          </p:nvPr>
        </p:nvSpPr>
        <p:spPr>
          <a:xfrm>
            <a:off x="457200" y="2133600"/>
            <a:ext cx="2139695" cy="4242815"/>
          </a:xfrm>
          <a:prstGeom prst="rect">
            <a:avLst/>
          </a:prstGeom>
          <a:noFill/>
          <a:ln>
            <a:noFill/>
          </a:ln>
        </p:spPr>
        <p:txBody>
          <a:bodyPr lIns="91425" tIns="91425" rIns="91425" bIns="91425" anchor="t" anchorCtr="0"/>
          <a:lstStyle>
            <a:lvl1pPr marL="0" indent="0" rtl="0">
              <a:spcBef>
                <a:spcPts val="0"/>
              </a:spcBef>
              <a:buFont typeface="Arial"/>
              <a:buNone/>
              <a:defRPr/>
            </a:lvl1pPr>
            <a:lvl2pPr marL="457200" indent="0" rtl="0">
              <a:spcBef>
                <a:spcPts val="0"/>
              </a:spcBef>
              <a:buFont typeface="Arial"/>
              <a:buNone/>
              <a:defRPr/>
            </a:lvl2pPr>
            <a:lvl3pPr marL="914400" indent="0" rtl="0">
              <a:spcBef>
                <a:spcPts val="0"/>
              </a:spcBef>
              <a:buFont typeface="Arial"/>
              <a:buNone/>
              <a:defRPr/>
            </a:lvl3pPr>
            <a:lvl4pPr marL="1371600" indent="0" rtl="0">
              <a:spcBef>
                <a:spcPts val="0"/>
              </a:spcBef>
              <a:buFont typeface="Arial"/>
              <a:buNone/>
              <a:defRPr/>
            </a:lvl4pPr>
            <a:lvl5pPr marL="1828800" indent="0" rtl="0">
              <a:spcBef>
                <a:spcPts val="0"/>
              </a:spcBef>
              <a:buFont typeface="Arial"/>
              <a:buNone/>
              <a:defRPr/>
            </a:lvl5pPr>
            <a:lvl6pPr marL="2286000" indent="0" rtl="0">
              <a:spcBef>
                <a:spcPts val="0"/>
              </a:spcBef>
              <a:buFont typeface="Arial"/>
              <a:buNone/>
              <a:defRPr/>
            </a:lvl6pPr>
            <a:lvl7pPr marL="2743200" indent="0" rtl="0">
              <a:spcBef>
                <a:spcPts val="0"/>
              </a:spcBef>
              <a:buFont typeface="Arial"/>
              <a:buNone/>
              <a:defRPr/>
            </a:lvl7pPr>
            <a:lvl8pPr marL="3200400" indent="0" rtl="0">
              <a:spcBef>
                <a:spcPts val="0"/>
              </a:spcBef>
              <a:buFont typeface="Arial"/>
              <a:buNone/>
              <a:defRPr/>
            </a:lvl8pPr>
            <a:lvl9pPr marL="3657600" indent="0" rtl="0">
              <a:spcBef>
                <a:spcPts val="0"/>
              </a:spcBef>
              <a:buFont typeface="Arial"/>
              <a:buNone/>
              <a:defRPr/>
            </a:lvl9pPr>
          </a:lstStyle>
          <a:p>
            <a:endParaRPr/>
          </a:p>
        </p:txBody>
      </p:sp>
      <p:sp>
        <p:nvSpPr>
          <p:cNvPr id="74" name="Shape 74"/>
          <p:cNvSpPr txBox="1">
            <a:spLocks noGrp="1"/>
          </p:cNvSpPr>
          <p:nvPr>
            <p:ph type="dt" idx="10"/>
          </p:nvPr>
        </p:nvSpPr>
        <p:spPr>
          <a:xfrm>
            <a:off x="457200" y="18288"/>
            <a:ext cx="2895600" cy="329184"/>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5" name="Shape 75"/>
          <p:cNvSpPr txBox="1">
            <a:spLocks noGrp="1"/>
          </p:cNvSpPr>
          <p:nvPr>
            <p:ph type="ftr" idx="11"/>
          </p:nvPr>
        </p:nvSpPr>
        <p:spPr>
          <a:xfrm>
            <a:off x="3429000" y="18288"/>
            <a:ext cx="4114800" cy="329184"/>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6" name="Shape 76"/>
          <p:cNvSpPr txBox="1">
            <a:spLocks noGrp="1"/>
          </p:cNvSpPr>
          <p:nvPr>
            <p:ph type="sldNum" idx="12"/>
          </p:nvPr>
        </p:nvSpPr>
        <p:spPr>
          <a:xfrm>
            <a:off x="7620000" y="18288"/>
            <a:ext cx="1066799" cy="329184"/>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57200" y="533400"/>
            <a:ext cx="8229600" cy="990599"/>
          </a:xfrm>
          <a:prstGeom prst="rect">
            <a:avLst/>
          </a:prstGeom>
          <a:noFill/>
          <a:ln>
            <a:noFill/>
          </a:ln>
        </p:spPr>
        <p:txBody>
          <a:bodyPr lIns="91425" tIns="91425" rIns="91425" bIns="91425" anchor="ctr" anchorCtr="0"/>
          <a:lstStyle>
            <a:lvl1pPr algn="l" rtl="0">
              <a:spcBef>
                <a:spcPts val="0"/>
              </a:spcBef>
              <a:buClr>
                <a:schemeClr val="dk2"/>
              </a:buClr>
              <a:buFont typeface="Arial"/>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9" name="Shape 79"/>
          <p:cNvSpPr txBox="1">
            <a:spLocks noGrp="1"/>
          </p:cNvSpPr>
          <p:nvPr>
            <p:ph type="body" idx="1"/>
          </p:nvPr>
        </p:nvSpPr>
        <p:spPr>
          <a:xfrm rot="5400000">
            <a:off x="2133599" y="-76200"/>
            <a:ext cx="4876799" cy="8229600"/>
          </a:xfrm>
          <a:prstGeom prst="rect">
            <a:avLst/>
          </a:prstGeom>
          <a:noFill/>
          <a:ln>
            <a:noFill/>
          </a:ln>
        </p:spPr>
        <p:txBody>
          <a:bodyPr lIns="91425" tIns="91425" rIns="91425" bIns="91425" anchor="t" anchorCtr="0"/>
          <a:lstStyle>
            <a:lvl1pPr marL="182880" indent="-53339" algn="l" rtl="0">
              <a:spcBef>
                <a:spcPts val="480"/>
              </a:spcBef>
              <a:buClr>
                <a:schemeClr val="accent1"/>
              </a:buClr>
              <a:buFont typeface="Arial"/>
              <a:buChar char="•"/>
              <a:defRPr/>
            </a:lvl1pPr>
            <a:lvl2pPr marL="457200" indent="-82550" algn="l" rtl="0">
              <a:spcBef>
                <a:spcPts val="400"/>
              </a:spcBef>
              <a:buClr>
                <a:schemeClr val="accent1"/>
              </a:buClr>
              <a:buFont typeface="Arial"/>
              <a:buChar char="•"/>
              <a:defRPr/>
            </a:lvl2pPr>
            <a:lvl3pPr marL="731520" indent="-82550" algn="l" rtl="0">
              <a:spcBef>
                <a:spcPts val="360"/>
              </a:spcBef>
              <a:buClr>
                <a:schemeClr val="accent1"/>
              </a:buClr>
              <a:buFont typeface="Arial"/>
              <a:buChar char="•"/>
              <a:defRPr/>
            </a:lvl3pPr>
            <a:lvl4pPr marL="1005839" indent="-91439" algn="l" rtl="0">
              <a:spcBef>
                <a:spcPts val="320"/>
              </a:spcBef>
              <a:buClr>
                <a:schemeClr val="accent1"/>
              </a:buClr>
              <a:buFont typeface="Arial"/>
              <a:buChar char="•"/>
              <a:defRPr/>
            </a:lvl4pPr>
            <a:lvl5pPr marL="1188720" indent="-58419" algn="l" rtl="0">
              <a:spcBef>
                <a:spcPts val="280"/>
              </a:spcBef>
              <a:buClr>
                <a:schemeClr val="accent1"/>
              </a:buClr>
              <a:buFont typeface="Arial"/>
              <a:buChar char="•"/>
              <a:defRPr/>
            </a:lvl5pPr>
            <a:lvl6pPr marL="1371600" indent="-107950" algn="l" rtl="0">
              <a:spcBef>
                <a:spcPts val="260"/>
              </a:spcBef>
              <a:buClr>
                <a:schemeClr val="accent1"/>
              </a:buClr>
              <a:buFont typeface="Arial"/>
              <a:buChar char="•"/>
              <a:defRPr/>
            </a:lvl6pPr>
            <a:lvl7pPr marL="1554480" indent="-100330" algn="l" rtl="0">
              <a:spcBef>
                <a:spcPts val="260"/>
              </a:spcBef>
              <a:buClr>
                <a:schemeClr val="accent1"/>
              </a:buClr>
              <a:buFont typeface="Arial"/>
              <a:buChar char="•"/>
              <a:defRPr/>
            </a:lvl7pPr>
            <a:lvl8pPr marL="1737360" indent="-105410" algn="l" rtl="0">
              <a:spcBef>
                <a:spcPts val="260"/>
              </a:spcBef>
              <a:buClr>
                <a:schemeClr val="accent1"/>
              </a:buClr>
              <a:buFont typeface="Arial"/>
              <a:buChar char="•"/>
              <a:defRPr/>
            </a:lvl8pPr>
            <a:lvl9pPr marL="1920240" indent="-110489" algn="l" rtl="0">
              <a:spcBef>
                <a:spcPts val="260"/>
              </a:spcBef>
              <a:buClr>
                <a:schemeClr val="accent1"/>
              </a:buClr>
              <a:buFont typeface="Arial"/>
              <a:buChar char="•"/>
              <a:defRPr/>
            </a:lvl9pPr>
          </a:lstStyle>
          <a:p>
            <a:endParaRPr/>
          </a:p>
        </p:txBody>
      </p:sp>
      <p:sp>
        <p:nvSpPr>
          <p:cNvPr id="80" name="Shape 80"/>
          <p:cNvSpPr txBox="1">
            <a:spLocks noGrp="1"/>
          </p:cNvSpPr>
          <p:nvPr>
            <p:ph type="dt" idx="10"/>
          </p:nvPr>
        </p:nvSpPr>
        <p:spPr>
          <a:xfrm>
            <a:off x="457200" y="18288"/>
            <a:ext cx="2895600" cy="329184"/>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1" name="Shape 81"/>
          <p:cNvSpPr txBox="1">
            <a:spLocks noGrp="1"/>
          </p:cNvSpPr>
          <p:nvPr>
            <p:ph type="ftr" idx="11"/>
          </p:nvPr>
        </p:nvSpPr>
        <p:spPr>
          <a:xfrm>
            <a:off x="3429000" y="18288"/>
            <a:ext cx="4114800" cy="329184"/>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2" name="Shape 82"/>
          <p:cNvSpPr txBox="1">
            <a:spLocks noGrp="1"/>
          </p:cNvSpPr>
          <p:nvPr>
            <p:ph type="sldNum" idx="12"/>
          </p:nvPr>
        </p:nvSpPr>
        <p:spPr>
          <a:xfrm>
            <a:off x="7620000" y="18288"/>
            <a:ext cx="1066799" cy="329184"/>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3"/>
        <p:cNvGrpSpPr/>
        <p:nvPr/>
      </p:nvGrpSpPr>
      <p:grpSpPr>
        <a:xfrm>
          <a:off x="0" y="0"/>
          <a:ext cx="0" cy="0"/>
          <a:chOff x="0" y="0"/>
          <a:chExt cx="0" cy="0"/>
        </a:xfrm>
      </p:grpSpPr>
      <p:sp>
        <p:nvSpPr>
          <p:cNvPr id="84" name="Shape 84"/>
          <p:cNvSpPr txBox="1">
            <a:spLocks noGrp="1"/>
          </p:cNvSpPr>
          <p:nvPr>
            <p:ph type="title"/>
          </p:nvPr>
        </p:nvSpPr>
        <p:spPr>
          <a:xfrm rot="5400000">
            <a:off x="4724399" y="2514600"/>
            <a:ext cx="5867400" cy="2057400"/>
          </a:xfrm>
          <a:prstGeom prst="rect">
            <a:avLst/>
          </a:prstGeom>
          <a:noFill/>
          <a:ln>
            <a:noFill/>
          </a:ln>
        </p:spPr>
        <p:txBody>
          <a:bodyPr lIns="91425" tIns="91425" rIns="91425" bIns="91425" anchor="b" anchorCtr="0"/>
          <a:lstStyle>
            <a:lvl1pPr algn="l" rtl="0">
              <a:spcBef>
                <a:spcPts val="0"/>
              </a:spcBef>
              <a:buClr>
                <a:schemeClr val="dk2"/>
              </a:buClr>
              <a:buFont typeface="Arial"/>
              <a:buNone/>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5" name="Shape 85"/>
          <p:cNvSpPr txBox="1">
            <a:spLocks noGrp="1"/>
          </p:cNvSpPr>
          <p:nvPr>
            <p:ph type="body" idx="1"/>
          </p:nvPr>
        </p:nvSpPr>
        <p:spPr>
          <a:xfrm rot="5400000">
            <a:off x="533400" y="533400"/>
            <a:ext cx="5867400" cy="6019799"/>
          </a:xfrm>
          <a:prstGeom prst="rect">
            <a:avLst/>
          </a:prstGeom>
          <a:noFill/>
          <a:ln>
            <a:noFill/>
          </a:ln>
        </p:spPr>
        <p:txBody>
          <a:bodyPr lIns="91425" tIns="91425" rIns="91425" bIns="91425" anchor="t" anchorCtr="0"/>
          <a:lstStyle>
            <a:lvl1pPr marL="182880" indent="-53339" algn="l" rtl="0">
              <a:spcBef>
                <a:spcPts val="480"/>
              </a:spcBef>
              <a:buClr>
                <a:schemeClr val="accent1"/>
              </a:buClr>
              <a:buFont typeface="Arial"/>
              <a:buChar char="•"/>
              <a:defRPr/>
            </a:lvl1pPr>
            <a:lvl2pPr marL="457200" indent="-82550" algn="l" rtl="0">
              <a:spcBef>
                <a:spcPts val="400"/>
              </a:spcBef>
              <a:buClr>
                <a:schemeClr val="accent1"/>
              </a:buClr>
              <a:buFont typeface="Arial"/>
              <a:buChar char="•"/>
              <a:defRPr/>
            </a:lvl2pPr>
            <a:lvl3pPr marL="731520" indent="-82550" algn="l" rtl="0">
              <a:spcBef>
                <a:spcPts val="360"/>
              </a:spcBef>
              <a:buClr>
                <a:schemeClr val="accent1"/>
              </a:buClr>
              <a:buFont typeface="Arial"/>
              <a:buChar char="•"/>
              <a:defRPr/>
            </a:lvl3pPr>
            <a:lvl4pPr marL="1005839" indent="-91439" algn="l" rtl="0">
              <a:spcBef>
                <a:spcPts val="320"/>
              </a:spcBef>
              <a:buClr>
                <a:schemeClr val="accent1"/>
              </a:buClr>
              <a:buFont typeface="Arial"/>
              <a:buChar char="•"/>
              <a:defRPr/>
            </a:lvl4pPr>
            <a:lvl5pPr marL="1188720" indent="-58419" algn="l" rtl="0">
              <a:spcBef>
                <a:spcPts val="280"/>
              </a:spcBef>
              <a:buClr>
                <a:schemeClr val="accent1"/>
              </a:buClr>
              <a:buFont typeface="Arial"/>
              <a:buChar char="•"/>
              <a:defRPr/>
            </a:lvl5pPr>
            <a:lvl6pPr marL="1371600" indent="-107950" algn="l" rtl="0">
              <a:spcBef>
                <a:spcPts val="260"/>
              </a:spcBef>
              <a:buClr>
                <a:schemeClr val="accent1"/>
              </a:buClr>
              <a:buFont typeface="Arial"/>
              <a:buChar char="•"/>
              <a:defRPr/>
            </a:lvl6pPr>
            <a:lvl7pPr marL="1554480" indent="-100330" algn="l" rtl="0">
              <a:spcBef>
                <a:spcPts val="260"/>
              </a:spcBef>
              <a:buClr>
                <a:schemeClr val="accent1"/>
              </a:buClr>
              <a:buFont typeface="Arial"/>
              <a:buChar char="•"/>
              <a:defRPr/>
            </a:lvl7pPr>
            <a:lvl8pPr marL="1737360" indent="-105410" algn="l" rtl="0">
              <a:spcBef>
                <a:spcPts val="260"/>
              </a:spcBef>
              <a:buClr>
                <a:schemeClr val="accent1"/>
              </a:buClr>
              <a:buFont typeface="Arial"/>
              <a:buChar char="•"/>
              <a:defRPr/>
            </a:lvl8pPr>
            <a:lvl9pPr marL="1920240" indent="-110489" algn="l" rtl="0">
              <a:spcBef>
                <a:spcPts val="260"/>
              </a:spcBef>
              <a:buClr>
                <a:schemeClr val="accent1"/>
              </a:buClr>
              <a:buFont typeface="Arial"/>
              <a:buChar char="•"/>
              <a:defRPr/>
            </a:lvl9pPr>
          </a:lstStyle>
          <a:p>
            <a:endParaRPr/>
          </a:p>
        </p:txBody>
      </p:sp>
      <p:sp>
        <p:nvSpPr>
          <p:cNvPr id="86" name="Shape 86"/>
          <p:cNvSpPr txBox="1">
            <a:spLocks noGrp="1"/>
          </p:cNvSpPr>
          <p:nvPr>
            <p:ph type="dt" idx="10"/>
          </p:nvPr>
        </p:nvSpPr>
        <p:spPr>
          <a:xfrm>
            <a:off x="457200" y="18288"/>
            <a:ext cx="2895600" cy="329184"/>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7" name="Shape 87"/>
          <p:cNvSpPr txBox="1">
            <a:spLocks noGrp="1"/>
          </p:cNvSpPr>
          <p:nvPr>
            <p:ph type="ftr" idx="11"/>
          </p:nvPr>
        </p:nvSpPr>
        <p:spPr>
          <a:xfrm>
            <a:off x="3429000" y="18288"/>
            <a:ext cx="4114800" cy="329184"/>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88" name="Shape 88"/>
          <p:cNvSpPr txBox="1">
            <a:spLocks noGrp="1"/>
          </p:cNvSpPr>
          <p:nvPr>
            <p:ph type="sldNum" idx="12"/>
          </p:nvPr>
        </p:nvSpPr>
        <p:spPr>
          <a:xfrm>
            <a:off x="7620000" y="18288"/>
            <a:ext cx="1066799" cy="329184"/>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p:nvPr/>
        </p:nvSpPr>
        <p:spPr>
          <a:xfrm>
            <a:off x="0" y="220786"/>
            <a:ext cx="9144000" cy="228600"/>
          </a:xfrm>
          <a:prstGeom prst="rect">
            <a:avLst/>
          </a:prstGeom>
          <a:solidFill>
            <a:srgbClr val="FFFFFF"/>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Arial"/>
              <a:ea typeface="Arial"/>
              <a:cs typeface="Arial"/>
              <a:sym typeface="Arial"/>
            </a:endParaRPr>
          </a:p>
        </p:txBody>
      </p:sp>
      <p:sp>
        <p:nvSpPr>
          <p:cNvPr id="10" name="Shape 10"/>
          <p:cNvSpPr txBox="1">
            <a:spLocks noGrp="1"/>
          </p:cNvSpPr>
          <p:nvPr>
            <p:ph type="title"/>
          </p:nvPr>
        </p:nvSpPr>
        <p:spPr>
          <a:xfrm>
            <a:off x="457200" y="533400"/>
            <a:ext cx="8229600" cy="990599"/>
          </a:xfrm>
          <a:prstGeom prst="rect">
            <a:avLst/>
          </a:prstGeom>
          <a:noFill/>
          <a:ln>
            <a:noFill/>
          </a:ln>
        </p:spPr>
        <p:txBody>
          <a:bodyPr lIns="91425" tIns="91425" rIns="91425" bIns="91425" anchor="ctr" anchorCtr="0"/>
          <a:lstStyle>
            <a:lvl1pPr marL="0" marR="0" indent="0" algn="l" rtl="0">
              <a:spcBef>
                <a:spcPts val="0"/>
              </a:spcBef>
              <a:buClr>
                <a:schemeClr val="dk2"/>
              </a:buClr>
              <a:buFont typeface="Arial"/>
              <a:buNone/>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1" name="Shape 11"/>
          <p:cNvSpPr txBox="1">
            <a:spLocks noGrp="1"/>
          </p:cNvSpPr>
          <p:nvPr>
            <p:ph type="body" idx="1"/>
          </p:nvPr>
        </p:nvSpPr>
        <p:spPr>
          <a:xfrm>
            <a:off x="457200" y="1600200"/>
            <a:ext cx="8229600" cy="4876799"/>
          </a:xfrm>
          <a:prstGeom prst="rect">
            <a:avLst/>
          </a:prstGeom>
          <a:noFill/>
          <a:ln>
            <a:noFill/>
          </a:ln>
        </p:spPr>
        <p:txBody>
          <a:bodyPr lIns="91425" tIns="91425" rIns="91425" bIns="91425" anchor="t" anchorCtr="0"/>
          <a:lstStyle>
            <a:lvl1pPr marL="182880" marR="0" indent="-53339" algn="l" rtl="0">
              <a:spcBef>
                <a:spcPts val="480"/>
              </a:spcBef>
              <a:buClr>
                <a:schemeClr val="accent1"/>
              </a:buClr>
              <a:buFont typeface="Arial"/>
              <a:buChar char="•"/>
              <a:defRPr/>
            </a:lvl1pPr>
            <a:lvl2pPr marL="457200" marR="0" indent="-82550" algn="l" rtl="0">
              <a:spcBef>
                <a:spcPts val="400"/>
              </a:spcBef>
              <a:buClr>
                <a:schemeClr val="accent1"/>
              </a:buClr>
              <a:buFont typeface="Arial"/>
              <a:buChar char="•"/>
              <a:defRPr/>
            </a:lvl2pPr>
            <a:lvl3pPr marL="731520" marR="0" indent="-82550" algn="l" rtl="0">
              <a:spcBef>
                <a:spcPts val="360"/>
              </a:spcBef>
              <a:buClr>
                <a:schemeClr val="accent1"/>
              </a:buClr>
              <a:buFont typeface="Arial"/>
              <a:buChar char="•"/>
              <a:defRPr/>
            </a:lvl3pPr>
            <a:lvl4pPr marL="1005839" marR="0" indent="-91439" algn="l" rtl="0">
              <a:spcBef>
                <a:spcPts val="320"/>
              </a:spcBef>
              <a:buClr>
                <a:schemeClr val="accent1"/>
              </a:buClr>
              <a:buFont typeface="Arial"/>
              <a:buChar char="•"/>
              <a:defRPr/>
            </a:lvl4pPr>
            <a:lvl5pPr marL="1188720" marR="0" indent="-58419" algn="l" rtl="0">
              <a:spcBef>
                <a:spcPts val="280"/>
              </a:spcBef>
              <a:buClr>
                <a:schemeClr val="accent1"/>
              </a:buClr>
              <a:buFont typeface="Arial"/>
              <a:buChar char="•"/>
              <a:defRPr/>
            </a:lvl5pPr>
            <a:lvl6pPr marL="1371600" marR="0" indent="-107950" algn="l" rtl="0">
              <a:spcBef>
                <a:spcPts val="260"/>
              </a:spcBef>
              <a:buClr>
                <a:schemeClr val="accent1"/>
              </a:buClr>
              <a:buFont typeface="Arial"/>
              <a:buChar char="•"/>
              <a:defRPr/>
            </a:lvl6pPr>
            <a:lvl7pPr marL="1554480" marR="0" indent="-100330" algn="l" rtl="0">
              <a:spcBef>
                <a:spcPts val="260"/>
              </a:spcBef>
              <a:buClr>
                <a:schemeClr val="accent1"/>
              </a:buClr>
              <a:buFont typeface="Arial"/>
              <a:buChar char="•"/>
              <a:defRPr/>
            </a:lvl7pPr>
            <a:lvl8pPr marL="1737360" marR="0" indent="-105410" algn="l" rtl="0">
              <a:spcBef>
                <a:spcPts val="260"/>
              </a:spcBef>
              <a:buClr>
                <a:schemeClr val="accent1"/>
              </a:buClr>
              <a:buFont typeface="Arial"/>
              <a:buChar char="•"/>
              <a:defRPr/>
            </a:lvl8pPr>
            <a:lvl9pPr marL="1920240" marR="0" indent="-110489" algn="l" rtl="0">
              <a:spcBef>
                <a:spcPts val="260"/>
              </a:spcBef>
              <a:buClr>
                <a:schemeClr val="accent1"/>
              </a:buClr>
              <a:buFont typeface="Arial"/>
              <a:buChar char="•"/>
              <a:defRPr/>
            </a:lvl9pPr>
          </a:lstStyle>
          <a:p>
            <a:endParaRPr/>
          </a:p>
        </p:txBody>
      </p:sp>
      <p:sp>
        <p:nvSpPr>
          <p:cNvPr id="12" name="Shape 12"/>
          <p:cNvSpPr/>
          <p:nvPr/>
        </p:nvSpPr>
        <p:spPr>
          <a:xfrm>
            <a:off x="0" y="0"/>
            <a:ext cx="9144000" cy="365759"/>
          </a:xfrm>
          <a:prstGeom prst="rect">
            <a:avLst/>
          </a:prstGeom>
          <a:solidFill>
            <a:schemeClr val="accent1"/>
          </a:solid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Arial"/>
              <a:ea typeface="Arial"/>
              <a:cs typeface="Arial"/>
              <a:sym typeface="Arial"/>
            </a:endParaRPr>
          </a:p>
        </p:txBody>
      </p:sp>
      <p:sp>
        <p:nvSpPr>
          <p:cNvPr id="13" name="Shape 13"/>
          <p:cNvSpPr txBox="1">
            <a:spLocks noGrp="1"/>
          </p:cNvSpPr>
          <p:nvPr>
            <p:ph type="dt" idx="10"/>
          </p:nvPr>
        </p:nvSpPr>
        <p:spPr>
          <a:xfrm>
            <a:off x="457200" y="18288"/>
            <a:ext cx="2895600" cy="329184"/>
          </a:xfrm>
          <a:prstGeom prst="rect">
            <a:avLst/>
          </a:prstGeom>
          <a:noFill/>
          <a:ln>
            <a:noFill/>
          </a:ln>
        </p:spPr>
        <p:txBody>
          <a:bodyPr lIns="91425" tIns="91425" rIns="91425" bIns="91425" anchor="ctr" anchorCtr="0"/>
          <a:lstStyle>
            <a:lvl1pPr marL="0" marR="0" indent="0" algn="l"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4" name="Shape 14"/>
          <p:cNvSpPr txBox="1">
            <a:spLocks noGrp="1"/>
          </p:cNvSpPr>
          <p:nvPr>
            <p:ph type="ftr" idx="11"/>
          </p:nvPr>
        </p:nvSpPr>
        <p:spPr>
          <a:xfrm>
            <a:off x="3429000" y="18288"/>
            <a:ext cx="4114800" cy="329184"/>
          </a:xfrm>
          <a:prstGeom prst="rect">
            <a:avLst/>
          </a:prstGeom>
          <a:noFill/>
          <a:ln>
            <a:noFill/>
          </a:ln>
        </p:spPr>
        <p:txBody>
          <a:bodyPr lIns="91425" tIns="91425" rIns="91425" bIns="91425" anchor="ctr" anchorCtr="0"/>
          <a:lstStyle>
            <a:lvl1pPr marL="0" marR="0" indent="0" algn="ctr" rtl="0">
              <a:spcBef>
                <a:spcPts val="0"/>
              </a:spcBef>
              <a:defRPr/>
            </a:lvl1pPr>
            <a:lvl2pPr marL="457200" marR="0" indent="0" algn="l" rtl="0">
              <a:spcBef>
                <a:spcPts val="0"/>
              </a:spcBef>
              <a:defRPr/>
            </a:lvl2pPr>
            <a:lvl3pPr marL="914400" marR="0" indent="0" algn="l" rtl="0">
              <a:spcBef>
                <a:spcPts val="0"/>
              </a:spcBef>
              <a:defRPr/>
            </a:lvl3pPr>
            <a:lvl4pPr marL="1371600" marR="0" indent="0" algn="l" rtl="0">
              <a:spcBef>
                <a:spcPts val="0"/>
              </a:spcBef>
              <a:defRPr/>
            </a:lvl4pPr>
            <a:lvl5pPr marL="1828800" marR="0" indent="0" algn="l" rtl="0">
              <a:spcBef>
                <a:spcPts val="0"/>
              </a:spcBef>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15" name="Shape 15"/>
          <p:cNvSpPr txBox="1">
            <a:spLocks noGrp="1"/>
          </p:cNvSpPr>
          <p:nvPr>
            <p:ph type="sldNum" idx="12"/>
          </p:nvPr>
        </p:nvSpPr>
        <p:spPr>
          <a:xfrm>
            <a:off x="7620000" y="18288"/>
            <a:ext cx="1066799" cy="329184"/>
          </a:xfrm>
          <a:prstGeom prst="rect">
            <a:avLst/>
          </a:prstGeom>
          <a:noFill/>
          <a:ln>
            <a:noFill/>
          </a:ln>
        </p:spPr>
        <p:txBody>
          <a:bodyPr lIns="91425" tIns="91425" rIns="91425" bIns="91425" anchor="ctr" anchorCtr="0">
            <a:noAutofit/>
          </a:bodyPr>
          <a:lstStyle/>
          <a:p>
            <a:pPr marL="0" lvl="0" indent="-88900">
              <a:spcBef>
                <a:spcPts val="0"/>
              </a:spcBef>
              <a:buClr>
                <a:srgbClr val="000000"/>
              </a:buClr>
              <a:buFont typeface="Arial"/>
              <a:buChar char="●"/>
            </a:pPr>
            <a:endParaRPr/>
          </a:p>
          <a:p>
            <a:pPr marL="457200" lvl="1" indent="-88900">
              <a:spcBef>
                <a:spcPts val="0"/>
              </a:spcBef>
              <a:buClr>
                <a:srgbClr val="000000"/>
              </a:buClr>
              <a:buFont typeface="Courier New"/>
              <a:buChar char="o"/>
            </a:pPr>
            <a:endParaRPr/>
          </a:p>
          <a:p>
            <a:pPr marL="914400" lvl="2" indent="-88900">
              <a:spcBef>
                <a:spcPts val="0"/>
              </a:spcBef>
              <a:buClr>
                <a:srgbClr val="000000"/>
              </a:buClr>
              <a:buFont typeface="Wingdings"/>
              <a:buChar char="§"/>
            </a:pPr>
            <a:endParaRPr/>
          </a:p>
          <a:p>
            <a:pPr marL="1371600" lvl="3" indent="-88900">
              <a:spcBef>
                <a:spcPts val="0"/>
              </a:spcBef>
              <a:buClr>
                <a:srgbClr val="000000"/>
              </a:buClr>
              <a:buFont typeface="Arial"/>
              <a:buChar char="●"/>
            </a:pPr>
            <a:endParaRPr/>
          </a:p>
          <a:p>
            <a:pPr marL="1828800" lvl="4" indent="-88900">
              <a:spcBef>
                <a:spcPts val="0"/>
              </a:spcBef>
              <a:buClr>
                <a:srgbClr val="000000"/>
              </a:buClr>
              <a:buFont typeface="Courier New"/>
              <a:buChar char="o"/>
            </a:pPr>
            <a:endParaRPr/>
          </a:p>
          <a:p>
            <a:pPr marL="2286000" lvl="5" indent="-88900">
              <a:spcBef>
                <a:spcPts val="0"/>
              </a:spcBef>
              <a:buClr>
                <a:srgbClr val="000000"/>
              </a:buClr>
              <a:buFont typeface="Wingdings"/>
              <a:buChar char="§"/>
            </a:pPr>
            <a:endParaRPr/>
          </a:p>
          <a:p>
            <a:pPr marL="2743200" lvl="6" indent="-88900">
              <a:spcBef>
                <a:spcPts val="0"/>
              </a:spcBef>
              <a:buClr>
                <a:srgbClr val="000000"/>
              </a:buClr>
              <a:buFont typeface="Arial"/>
              <a:buChar char="●"/>
            </a:pPr>
            <a:endParaRPr/>
          </a:p>
          <a:p>
            <a:pPr marL="3200400" lvl="7" indent="-88900">
              <a:spcBef>
                <a:spcPts val="0"/>
              </a:spcBef>
              <a:buClr>
                <a:srgbClr val="000000"/>
              </a:buClr>
              <a:buFont typeface="Courier New"/>
              <a:buChar char="o"/>
            </a:pPr>
            <a:endParaRPr/>
          </a:p>
          <a:p>
            <a:pPr marL="3657600" lvl="8" indent="-88900">
              <a:spcBef>
                <a:spcPts val="0"/>
              </a:spcBef>
              <a:buClr>
                <a:srgbClr val="000000"/>
              </a:buClr>
              <a:buFont typeface="Wingdings"/>
              <a:buChar char="§"/>
            </a:pPr>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4" r:id="rId6"/>
    <p:sldLayoutId id="2147483656" r:id="rId7"/>
    <p:sldLayoutId id="2147483657" r:id="rId8"/>
    <p:sldLayoutId id="2147483658" r:id="rId9"/>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www.theatlantic.com/magazine/archive/2008/07/is-google-making-us-stupid/306868/"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www.business2community.com/tech-gadgets/no-google-is-not-making-us-stupid-0518578"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trail.pugetsound.edu/topics/opinions/" TargetMode="External"/><Relationship Id="rId2" Type="http://schemas.openxmlformats.org/officeDocument/2006/relationships/hyperlink" Target="http://trail.pugetsound.edu/2011/10/technology-imposes-social-isolation/" TargetMode="External"/><Relationship Id="rId1" Type="http://schemas.openxmlformats.org/officeDocument/2006/relationships/slideLayout" Target="../slideLayouts/slideLayout2.xml"/><Relationship Id="rId4" Type="http://schemas.openxmlformats.org/officeDocument/2006/relationships/hyperlink" Target="http://trail.pugetsound.edu/author/andrew-lutfala/"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hyperlink" Target="http://trail.pugetsound.edu/topics/opinions/" TargetMode="External"/><Relationship Id="rId2" Type="http://schemas.openxmlformats.org/officeDocument/2006/relationships/hyperlink" Target="http://trail.pugetsound.edu/2011/10/technology-imposes-social-isolation/" TargetMode="External"/><Relationship Id="rId1" Type="http://schemas.openxmlformats.org/officeDocument/2006/relationships/slideLayout" Target="../slideLayouts/slideLayout2.xml"/><Relationship Id="rId4" Type="http://schemas.openxmlformats.org/officeDocument/2006/relationships/hyperlink" Target="http://trail.pugetsound.edu/author/andrew-lutfala/"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4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pic>
        <p:nvPicPr>
          <p:cNvPr id="1026" name="Picture 2" descr="C:\Users\Jean\AppData\Local\Microsoft\Windows\Temporary Internet Files\Content.IE5\MB84JQZ0\chain%20link[1].jp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316048" y="381000"/>
            <a:ext cx="2857499" cy="6492551"/>
          </a:xfrm>
          <a:prstGeom prst="rect">
            <a:avLst/>
          </a:prstGeom>
          <a:noFill/>
          <a:extLst>
            <a:ext uri="{909E8E84-426E-40DD-AFC4-6F175D3DCCD1}">
              <a14:hiddenFill xmlns="" xmlns:a14="http://schemas.microsoft.com/office/drawing/2010/main">
                <a:solidFill>
                  <a:srgbClr val="FFFFFF"/>
                </a:solidFill>
              </a14:hiddenFill>
            </a:ext>
          </a:extLst>
        </p:spPr>
      </p:pic>
      <p:sp>
        <p:nvSpPr>
          <p:cNvPr id="91" name="Shape 91"/>
          <p:cNvSpPr txBox="1">
            <a:spLocks noGrp="1"/>
          </p:cNvSpPr>
          <p:nvPr>
            <p:ph type="ctrTitle"/>
          </p:nvPr>
        </p:nvSpPr>
        <p:spPr>
          <a:xfrm>
            <a:off x="228600" y="1219200"/>
            <a:ext cx="7848599" cy="1927224"/>
          </a:xfrm>
          <a:prstGeom prst="rect">
            <a:avLst/>
          </a:prstGeom>
          <a:noFill/>
          <a:ln>
            <a:noFill/>
          </a:ln>
        </p:spPr>
        <p:txBody>
          <a:bodyPr lIns="91425" tIns="45700" rIns="91425" bIns="45700" anchor="b" anchorCtr="0">
            <a:noAutofit/>
          </a:bodyPr>
          <a:lstStyle/>
          <a:p>
            <a:pPr marL="0" marR="0" lvl="0" indent="0" algn="l" rtl="0">
              <a:spcBef>
                <a:spcPts val="0"/>
              </a:spcBef>
              <a:buClr>
                <a:srgbClr val="AB3C19"/>
              </a:buClr>
              <a:buSzPct val="25000"/>
              <a:buFont typeface="Arial"/>
              <a:buNone/>
            </a:pPr>
            <a:r>
              <a:rPr lang="en-US" sz="5400" b="0" i="0" u="none" strike="noStrike" cap="none" baseline="0" dirty="0" smtClean="0">
                <a:solidFill>
                  <a:srgbClr val="AB3C19"/>
                </a:solidFill>
                <a:latin typeface="Arial"/>
                <a:ea typeface="Arial"/>
                <a:cs typeface="Arial"/>
                <a:sym typeface="Arial"/>
              </a:rPr>
              <a:t>Line</a:t>
            </a:r>
            <a:r>
              <a:rPr lang="en-US" sz="5400" b="0" i="0" u="none" strike="noStrike" cap="none" dirty="0" smtClean="0">
                <a:solidFill>
                  <a:srgbClr val="AB3C19"/>
                </a:solidFill>
                <a:latin typeface="Arial"/>
                <a:ea typeface="Arial"/>
                <a:cs typeface="Arial"/>
                <a:sym typeface="Arial"/>
              </a:rPr>
              <a:t> of Reasoning</a:t>
            </a:r>
            <a:r>
              <a:rPr lang="en-US" sz="5400" b="0" i="0" u="none" strike="noStrike" cap="none" baseline="0" dirty="0">
                <a:solidFill>
                  <a:srgbClr val="AB3C19"/>
                </a:solidFill>
                <a:latin typeface="Arial"/>
                <a:ea typeface="Arial"/>
                <a:cs typeface="Arial"/>
                <a:sym typeface="Arial"/>
              </a:rPr>
              <a:t/>
            </a:r>
            <a:br>
              <a:rPr lang="en-US" sz="5400" b="0" i="0" u="none" strike="noStrike" cap="none" baseline="0" dirty="0">
                <a:solidFill>
                  <a:srgbClr val="AB3C19"/>
                </a:solidFill>
                <a:latin typeface="Arial"/>
                <a:ea typeface="Arial"/>
                <a:cs typeface="Arial"/>
                <a:sym typeface="Arial"/>
              </a:rPr>
            </a:br>
            <a:r>
              <a:rPr lang="en-US" sz="2800" b="0" i="0" u="none" strike="noStrike" cap="none" baseline="0" dirty="0" smtClean="0">
                <a:solidFill>
                  <a:srgbClr val="AB3C19"/>
                </a:solidFill>
                <a:latin typeface="Arial"/>
                <a:ea typeface="Arial"/>
                <a:cs typeface="Arial"/>
                <a:sym typeface="Arial"/>
              </a:rPr>
              <a:t>Lifting the Quality of Student Arguments</a:t>
            </a:r>
            <a:endParaRPr lang="en-US" sz="2800" b="0" i="0" u="none" strike="noStrike" cap="none" baseline="0" dirty="0">
              <a:solidFill>
                <a:srgbClr val="AB3C19"/>
              </a:solidFill>
              <a:latin typeface="Arial"/>
              <a:ea typeface="Arial"/>
              <a:cs typeface="Arial"/>
              <a:sym typeface="Arial"/>
            </a:endParaRPr>
          </a:p>
        </p:txBody>
      </p:sp>
      <p:sp>
        <p:nvSpPr>
          <p:cNvPr id="92" name="Shape 92"/>
          <p:cNvSpPr txBox="1">
            <a:spLocks noGrp="1"/>
          </p:cNvSpPr>
          <p:nvPr>
            <p:ph type="subTitle" idx="1"/>
          </p:nvPr>
        </p:nvSpPr>
        <p:spPr>
          <a:xfrm>
            <a:off x="276808" y="3733800"/>
            <a:ext cx="6047792" cy="2590800"/>
          </a:xfrm>
          <a:prstGeom prst="rect">
            <a:avLst/>
          </a:prstGeom>
          <a:solidFill>
            <a:schemeClr val="accent1">
              <a:alpha val="44000"/>
            </a:schemeClr>
          </a:solidFill>
          <a:ln>
            <a:noFill/>
          </a:ln>
        </p:spPr>
        <p:txBody>
          <a:bodyPr lIns="91425" tIns="45700" rIns="91425" bIns="45700" anchor="t" anchorCtr="0">
            <a:noAutofit/>
          </a:bodyPr>
          <a:lstStyle/>
          <a:p>
            <a:pPr marL="0" marR="0" lvl="0" indent="0" algn="l" rtl="0">
              <a:spcBef>
                <a:spcPts val="0"/>
              </a:spcBef>
              <a:buClr>
                <a:schemeClr val="accent1"/>
              </a:buClr>
              <a:buSzPct val="25000"/>
              <a:buFont typeface="Arial"/>
              <a:buNone/>
            </a:pPr>
            <a:r>
              <a:rPr lang="en-US" sz="2400" b="1" i="0" u="none" strike="noStrike" cap="none" baseline="0" dirty="0" smtClean="0">
                <a:solidFill>
                  <a:srgbClr val="002060"/>
                </a:solidFill>
                <a:sym typeface="Arial"/>
              </a:rPr>
              <a:t>Jean </a:t>
            </a:r>
            <a:r>
              <a:rPr lang="en-US" sz="2400" b="1" i="0" u="none" strike="noStrike" cap="none" baseline="0" dirty="0" err="1" smtClean="0">
                <a:solidFill>
                  <a:srgbClr val="002060"/>
                </a:solidFill>
                <a:sym typeface="Arial"/>
              </a:rPr>
              <a:t>Wolph</a:t>
            </a:r>
            <a:endParaRPr lang="en-US" sz="2400" b="1" i="0" u="none" strike="noStrike" cap="none" baseline="0" dirty="0">
              <a:solidFill>
                <a:srgbClr val="002060"/>
              </a:solidFill>
              <a:sym typeface="Arial"/>
            </a:endParaRPr>
          </a:p>
          <a:p>
            <a:pPr marL="0" marR="0" lvl="0" indent="0" algn="l" rtl="0">
              <a:spcBef>
                <a:spcPts val="480"/>
              </a:spcBef>
              <a:buClr>
                <a:schemeClr val="accent1"/>
              </a:buClr>
              <a:buSzPct val="25000"/>
              <a:buFont typeface="Arial"/>
              <a:buNone/>
            </a:pPr>
            <a:r>
              <a:rPr lang="en-US" sz="2400" b="1" i="0" u="none" strike="noStrike" cap="none" baseline="0" dirty="0" smtClean="0">
                <a:solidFill>
                  <a:srgbClr val="002060"/>
                </a:solidFill>
                <a:sym typeface="Arial"/>
              </a:rPr>
              <a:t>Louisville Writing </a:t>
            </a:r>
            <a:r>
              <a:rPr lang="en-US" sz="2400" b="1" i="0" u="none" strike="noStrike" cap="none" baseline="0" dirty="0">
                <a:solidFill>
                  <a:srgbClr val="002060"/>
                </a:solidFill>
                <a:sym typeface="Arial"/>
              </a:rPr>
              <a:t>Project </a:t>
            </a:r>
            <a:r>
              <a:rPr lang="en-US" sz="2400" b="1" i="0" u="none" strike="noStrike" cap="none" baseline="0" dirty="0" smtClean="0">
                <a:solidFill>
                  <a:srgbClr val="002060"/>
                </a:solidFill>
                <a:sym typeface="Arial"/>
              </a:rPr>
              <a:t> </a:t>
            </a:r>
            <a:endParaRPr lang="en-US" sz="2400" b="1" i="0" u="none" strike="noStrike" cap="none" baseline="0" dirty="0">
              <a:solidFill>
                <a:srgbClr val="002060"/>
              </a:solidFill>
              <a:sym typeface="Arial"/>
            </a:endParaRPr>
          </a:p>
          <a:p>
            <a:pPr marL="0" marR="0" lvl="0" indent="0" algn="l" rtl="0">
              <a:spcBef>
                <a:spcPts val="480"/>
              </a:spcBef>
              <a:buClr>
                <a:schemeClr val="accent1"/>
              </a:buClr>
              <a:buSzPct val="25000"/>
              <a:buFont typeface="Arial"/>
              <a:buNone/>
            </a:pPr>
            <a:r>
              <a:rPr lang="en-US" sz="2400" b="1" i="1" dirty="0">
                <a:solidFill>
                  <a:srgbClr val="002060"/>
                </a:solidFill>
              </a:rPr>
              <a:t>i</a:t>
            </a:r>
            <a:r>
              <a:rPr lang="en-US" sz="2400" b="1" i="1" u="none" strike="noStrike" cap="none" baseline="0" dirty="0">
                <a:solidFill>
                  <a:srgbClr val="002060"/>
                </a:solidFill>
                <a:sym typeface="Arial"/>
              </a:rPr>
              <a:t>3 </a:t>
            </a:r>
            <a:r>
              <a:rPr lang="en-US" sz="2400" b="1" i="1" u="none" strike="noStrike" cap="none" baseline="0" dirty="0" smtClean="0">
                <a:solidFill>
                  <a:srgbClr val="002060"/>
                </a:solidFill>
                <a:sym typeface="Arial"/>
              </a:rPr>
              <a:t>College </a:t>
            </a:r>
            <a:r>
              <a:rPr lang="en-US" sz="2400" b="1" i="1" u="none" strike="noStrike" cap="none" baseline="0" dirty="0">
                <a:solidFill>
                  <a:srgbClr val="002060"/>
                </a:solidFill>
                <a:sym typeface="Arial"/>
              </a:rPr>
              <a:t>Ready </a:t>
            </a:r>
            <a:r>
              <a:rPr lang="en-US" sz="2400" b="1" i="1" u="none" strike="noStrike" cap="none" baseline="0" dirty="0" smtClean="0">
                <a:solidFill>
                  <a:srgbClr val="002060"/>
                </a:solidFill>
                <a:sym typeface="Arial"/>
              </a:rPr>
              <a:t>Writers Program </a:t>
            </a:r>
          </a:p>
          <a:p>
            <a:pPr marL="0" marR="0" lvl="0" indent="0" algn="l" rtl="0">
              <a:spcBef>
                <a:spcPts val="480"/>
              </a:spcBef>
              <a:buClr>
                <a:schemeClr val="accent1"/>
              </a:buClr>
              <a:buSzPct val="25000"/>
              <a:buFont typeface="Arial"/>
              <a:buNone/>
            </a:pPr>
            <a:r>
              <a:rPr lang="en-US" sz="2400" b="1" i="1" u="none" strike="noStrike" cap="none" baseline="0" dirty="0" smtClean="0">
                <a:solidFill>
                  <a:srgbClr val="002060"/>
                </a:solidFill>
                <a:sym typeface="Arial"/>
              </a:rPr>
              <a:t>Leadership </a:t>
            </a:r>
            <a:r>
              <a:rPr lang="en-US" sz="2400" b="1" i="1" u="none" strike="noStrike" cap="none" baseline="0" dirty="0">
                <a:solidFill>
                  <a:srgbClr val="002060"/>
                </a:solidFill>
                <a:sym typeface="Arial"/>
              </a:rPr>
              <a:t>Team </a:t>
            </a:r>
            <a:endParaRPr lang="en-US" sz="2400" b="1" i="1" u="none" strike="noStrike" cap="none" baseline="0" dirty="0" smtClean="0">
              <a:solidFill>
                <a:srgbClr val="002060"/>
              </a:solidFill>
              <a:sym typeface="Arial"/>
            </a:endParaRPr>
          </a:p>
          <a:p>
            <a:pPr marL="0" marR="0" lvl="0" indent="0" algn="l" rtl="0">
              <a:spcBef>
                <a:spcPts val="480"/>
              </a:spcBef>
              <a:buClr>
                <a:schemeClr val="accent1"/>
              </a:buClr>
              <a:buSzPct val="25000"/>
              <a:buFont typeface="Arial"/>
              <a:buNone/>
            </a:pPr>
            <a:endParaRPr lang="en-US" sz="2400" b="1" i="1" dirty="0" smtClean="0">
              <a:solidFill>
                <a:srgbClr val="002060"/>
              </a:solidFill>
            </a:endParaRPr>
          </a:p>
          <a:p>
            <a:pPr marL="0" marR="0" lvl="0" indent="0" algn="l" rtl="0">
              <a:spcBef>
                <a:spcPts val="480"/>
              </a:spcBef>
              <a:buClr>
                <a:schemeClr val="accent1"/>
              </a:buClr>
              <a:buSzPct val="25000"/>
              <a:buFont typeface="Arial"/>
              <a:buNone/>
            </a:pPr>
            <a:r>
              <a:rPr lang="en-US" sz="1200" b="1" i="1" dirty="0" smtClean="0">
                <a:solidFill>
                  <a:srgbClr val="002060"/>
                </a:solidFill>
              </a:rPr>
              <a:t>With thanks to the South Mississippi Writing Project for student work samples</a:t>
            </a:r>
            <a:endParaRPr lang="en-US" sz="1200" b="1" i="1" dirty="0">
              <a:solidFill>
                <a:srgbClr val="002060"/>
              </a:solidFill>
            </a:endParaRPr>
          </a:p>
          <a:p>
            <a:pPr marL="0" marR="0" lvl="0" indent="0" algn="l" rtl="0">
              <a:spcBef>
                <a:spcPts val="480"/>
              </a:spcBef>
              <a:buClr>
                <a:schemeClr val="accent1"/>
              </a:buClr>
              <a:buSzPct val="25000"/>
              <a:buFont typeface="Arial"/>
              <a:buNone/>
            </a:pPr>
            <a:endParaRPr lang="en-US" sz="2400" b="1" i="1" u="none" strike="noStrike" cap="none" baseline="0" dirty="0">
              <a:solidFill>
                <a:srgbClr val="002060"/>
              </a:solidFill>
              <a:sym typeface="Arial"/>
            </a:endParaRPr>
          </a:p>
        </p:txBody>
      </p:sp>
      <p:sp>
        <p:nvSpPr>
          <p:cNvPr id="8" name="Shape 101"/>
          <p:cNvSpPr txBox="1"/>
          <p:nvPr/>
        </p:nvSpPr>
        <p:spPr>
          <a:xfrm>
            <a:off x="304800" y="6461449"/>
            <a:ext cx="7053900" cy="381000"/>
          </a:xfrm>
          <a:prstGeom prst="rect">
            <a:avLst/>
          </a:prstGeom>
          <a:noFill/>
          <a:ln>
            <a:noFill/>
          </a:ln>
        </p:spPr>
        <p:txBody>
          <a:bodyPr lIns="91425" tIns="91425" rIns="91425" bIns="91425" anchor="t" anchorCtr="0">
            <a:noAutofit/>
          </a:bodyPr>
          <a:lstStyle/>
          <a:p>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CRWP funded by the Department of Education</a:t>
            </a: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4572000" cy="990599"/>
          </a:xfrm>
        </p:spPr>
        <p:txBody>
          <a:bodyPr/>
          <a:lstStyle/>
          <a:p>
            <a:r>
              <a:rPr lang="en-US" sz="2800" b="1" dirty="0" smtClean="0"/>
              <a:t>Mapping, continued</a:t>
            </a:r>
            <a:endParaRPr lang="en-US" sz="2800" b="1" dirty="0"/>
          </a:p>
        </p:txBody>
      </p:sp>
      <p:pic>
        <p:nvPicPr>
          <p:cNvPr id="5" name="Picture 4"/>
          <p:cNvPicPr>
            <a:picLocks noChangeAspect="1"/>
          </p:cNvPicPr>
          <p:nvPr/>
        </p:nvPicPr>
        <p:blipFill rotWithShape="1">
          <a:blip r:embed="rId2">
            <a:extLst>
              <a:ext uri="{28A0092B-C50C-407E-A947-70E740481C1C}">
                <a14:useLocalDpi xmlns="" xmlns:a14="http://schemas.microsoft.com/office/drawing/2010/main" val="0"/>
              </a:ext>
            </a:extLst>
          </a:blip>
          <a:srcRect l="25867" t="10635" r="22041" b="8730"/>
          <a:stretch/>
        </p:blipFill>
        <p:spPr>
          <a:xfrm rot="10800000">
            <a:off x="380998" y="1524000"/>
            <a:ext cx="4463230" cy="3886200"/>
          </a:xfrm>
          <a:prstGeom prst="rect">
            <a:avLst/>
          </a:prstGeom>
        </p:spPr>
      </p:pic>
      <p:sp>
        <p:nvSpPr>
          <p:cNvPr id="6" name="TextBox 5"/>
          <p:cNvSpPr txBox="1"/>
          <p:nvPr/>
        </p:nvSpPr>
        <p:spPr>
          <a:xfrm>
            <a:off x="5105400" y="1503784"/>
            <a:ext cx="3612502" cy="4093428"/>
          </a:xfrm>
          <a:prstGeom prst="rect">
            <a:avLst/>
          </a:prstGeom>
          <a:solidFill>
            <a:schemeClr val="accent1"/>
          </a:solidFill>
        </p:spPr>
        <p:txBody>
          <a:bodyPr wrap="square" rtlCol="0">
            <a:spAutoFit/>
          </a:bodyPr>
          <a:lstStyle/>
          <a:p>
            <a:r>
              <a:rPr lang="en-US" sz="2000" b="1" dirty="0" smtClean="0">
                <a:solidFill>
                  <a:schemeClr val="bg1"/>
                </a:solidFill>
              </a:rPr>
              <a:t>Context (not a reason)</a:t>
            </a:r>
          </a:p>
          <a:p>
            <a:endParaRPr lang="en-US" sz="2000" b="1" dirty="0">
              <a:solidFill>
                <a:schemeClr val="bg1"/>
              </a:solidFill>
            </a:endParaRPr>
          </a:p>
          <a:p>
            <a:endParaRPr lang="en-US" b="1" dirty="0" smtClean="0">
              <a:solidFill>
                <a:schemeClr val="bg1"/>
              </a:solidFill>
            </a:endParaRPr>
          </a:p>
          <a:p>
            <a:r>
              <a:rPr lang="en-US" sz="2000" b="1" dirty="0" smtClean="0">
                <a:solidFill>
                  <a:schemeClr val="bg1"/>
                </a:solidFill>
              </a:rPr>
              <a:t>Implies a reason: changing us</a:t>
            </a:r>
            <a:endParaRPr lang="en-US" sz="2000" b="1" dirty="0">
              <a:solidFill>
                <a:schemeClr val="bg1"/>
              </a:solidFill>
            </a:endParaRPr>
          </a:p>
          <a:p>
            <a:endParaRPr lang="en-US" sz="2000" b="1" dirty="0" smtClean="0">
              <a:solidFill>
                <a:schemeClr val="bg1"/>
              </a:solidFill>
            </a:endParaRPr>
          </a:p>
          <a:p>
            <a:r>
              <a:rPr lang="en-US" sz="2000" b="1" dirty="0" smtClean="0">
                <a:solidFill>
                  <a:schemeClr val="bg1"/>
                </a:solidFill>
              </a:rPr>
              <a:t>Counterclaim </a:t>
            </a:r>
          </a:p>
          <a:p>
            <a:r>
              <a:rPr lang="en-US" sz="2000" b="1" dirty="0" smtClean="0">
                <a:solidFill>
                  <a:schemeClr val="bg1"/>
                </a:solidFill>
              </a:rPr>
              <a:t>(no countering)</a:t>
            </a:r>
            <a:endParaRPr lang="en-US" sz="2000" b="1" dirty="0">
              <a:solidFill>
                <a:schemeClr val="bg1"/>
              </a:solidFill>
            </a:endParaRPr>
          </a:p>
          <a:p>
            <a:endParaRPr lang="en-US" sz="2000" b="1" dirty="0">
              <a:solidFill>
                <a:schemeClr val="bg1"/>
              </a:solidFill>
            </a:endParaRPr>
          </a:p>
          <a:p>
            <a:r>
              <a:rPr lang="en-US" sz="2000" b="1" dirty="0" smtClean="0">
                <a:solidFill>
                  <a:schemeClr val="bg1"/>
                </a:solidFill>
              </a:rPr>
              <a:t>Conclusion</a:t>
            </a:r>
          </a:p>
          <a:p>
            <a:endParaRPr lang="en-US" sz="2000" b="1" dirty="0">
              <a:solidFill>
                <a:schemeClr val="bg1"/>
              </a:solidFill>
            </a:endParaRPr>
          </a:p>
          <a:p>
            <a:endParaRPr lang="en-US" sz="2000" b="1" dirty="0" smtClean="0">
              <a:solidFill>
                <a:schemeClr val="bg1"/>
              </a:solidFill>
            </a:endParaRPr>
          </a:p>
          <a:p>
            <a:r>
              <a:rPr lang="en-US" sz="2000" b="1" dirty="0" smtClean="0">
                <a:solidFill>
                  <a:schemeClr val="bg1"/>
                </a:solidFill>
              </a:rPr>
              <a:t>Closing of letter</a:t>
            </a:r>
            <a:endParaRPr lang="en-US" sz="2000" b="1" dirty="0">
              <a:solidFill>
                <a:schemeClr val="bg1"/>
              </a:solidFill>
            </a:endParaRPr>
          </a:p>
        </p:txBody>
      </p:sp>
      <p:sp>
        <p:nvSpPr>
          <p:cNvPr id="7" name="Shape 109"/>
          <p:cNvSpPr txBox="1"/>
          <p:nvPr/>
        </p:nvSpPr>
        <p:spPr>
          <a:xfrm>
            <a:off x="161729" y="6285722"/>
            <a:ext cx="8601271" cy="3810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929418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534400" cy="990599"/>
          </a:xfrm>
        </p:spPr>
        <p:txBody>
          <a:bodyPr/>
          <a:lstStyle/>
          <a:p>
            <a:r>
              <a:rPr lang="en-US" sz="2800" b="1" dirty="0" smtClean="0"/>
              <a:t>What does our mapping </a:t>
            </a:r>
            <a:br>
              <a:rPr lang="en-US" sz="2800" b="1" dirty="0" smtClean="0"/>
            </a:br>
            <a:r>
              <a:rPr lang="en-US" sz="2800" b="1" dirty="0" smtClean="0"/>
              <a:t>reveal?</a:t>
            </a:r>
            <a:endParaRPr lang="en-US" sz="2800" b="1" dirty="0"/>
          </a:p>
        </p:txBody>
      </p:sp>
      <p:pic>
        <p:nvPicPr>
          <p:cNvPr id="4" name="Picture 3"/>
          <p:cNvPicPr>
            <a:picLocks noChangeAspect="1"/>
          </p:cNvPicPr>
          <p:nvPr/>
        </p:nvPicPr>
        <p:blipFill rotWithShape="1">
          <a:blip r:embed="rId2">
            <a:extLst>
              <a:ext uri="{28A0092B-C50C-407E-A947-70E740481C1C}">
                <a14:useLocalDpi xmlns="" xmlns:a14="http://schemas.microsoft.com/office/drawing/2010/main" val="0"/>
              </a:ext>
            </a:extLst>
          </a:blip>
          <a:srcRect l="20766" t="1451" r="18826" b="-1451"/>
          <a:stretch/>
        </p:blipFill>
        <p:spPr>
          <a:xfrm rot="5400000">
            <a:off x="4951738" y="627967"/>
            <a:ext cx="3764315" cy="3609393"/>
          </a:xfrm>
          <a:prstGeom prst="rect">
            <a:avLst/>
          </a:prstGeom>
        </p:spPr>
      </p:pic>
      <p:pic>
        <p:nvPicPr>
          <p:cNvPr id="5" name="Picture 4"/>
          <p:cNvPicPr>
            <a:picLocks noChangeAspect="1"/>
          </p:cNvPicPr>
          <p:nvPr/>
        </p:nvPicPr>
        <p:blipFill rotWithShape="1">
          <a:blip r:embed="rId3">
            <a:extLst>
              <a:ext uri="{28A0092B-C50C-407E-A947-70E740481C1C}">
                <a14:useLocalDpi xmlns="" xmlns:a14="http://schemas.microsoft.com/office/drawing/2010/main" val="0"/>
              </a:ext>
            </a:extLst>
          </a:blip>
          <a:srcRect l="25867" t="10635" r="22041" b="8730"/>
          <a:stretch/>
        </p:blipFill>
        <p:spPr>
          <a:xfrm rot="10800000">
            <a:off x="5105400" y="4137715"/>
            <a:ext cx="3581399" cy="2720283"/>
          </a:xfrm>
          <a:prstGeom prst="rect">
            <a:avLst/>
          </a:prstGeom>
        </p:spPr>
      </p:pic>
      <p:sp>
        <p:nvSpPr>
          <p:cNvPr id="6" name="TextBox 5"/>
          <p:cNvSpPr txBox="1"/>
          <p:nvPr/>
        </p:nvSpPr>
        <p:spPr>
          <a:xfrm>
            <a:off x="228600" y="1507377"/>
            <a:ext cx="4419600" cy="5016758"/>
          </a:xfrm>
          <a:prstGeom prst="rect">
            <a:avLst/>
          </a:prstGeom>
          <a:solidFill>
            <a:schemeClr val="accent1"/>
          </a:solidFill>
        </p:spPr>
        <p:txBody>
          <a:bodyPr wrap="square" rtlCol="0">
            <a:spAutoFit/>
          </a:bodyPr>
          <a:lstStyle/>
          <a:p>
            <a:r>
              <a:rPr lang="en-US" sz="2000" b="1" dirty="0" smtClean="0">
                <a:solidFill>
                  <a:schemeClr val="bg1"/>
                </a:solidFill>
              </a:rPr>
              <a:t>Evidence is listed, but not developed or discussed.  We have </a:t>
            </a:r>
            <a:r>
              <a:rPr lang="en-US" sz="2000" b="1" i="1" dirty="0" smtClean="0">
                <a:solidFill>
                  <a:schemeClr val="bg1"/>
                </a:solidFill>
              </a:rPr>
              <a:t>reasons</a:t>
            </a:r>
            <a:r>
              <a:rPr lang="en-US" sz="2000" b="1" dirty="0" smtClean="0">
                <a:solidFill>
                  <a:schemeClr val="bg1"/>
                </a:solidFill>
              </a:rPr>
              <a:t>, but no </a:t>
            </a:r>
            <a:r>
              <a:rPr lang="en-US" sz="2000" b="1" i="1" dirty="0" smtClean="0">
                <a:solidFill>
                  <a:schemeClr val="bg1"/>
                </a:solidFill>
              </a:rPr>
              <a:t>reasoning</a:t>
            </a:r>
            <a:r>
              <a:rPr lang="en-US" sz="2000" b="1" dirty="0" smtClean="0">
                <a:solidFill>
                  <a:schemeClr val="bg1"/>
                </a:solidFill>
              </a:rPr>
              <a:t>.  </a:t>
            </a:r>
          </a:p>
          <a:p>
            <a:endParaRPr lang="en-US" sz="2000" b="1" dirty="0">
              <a:solidFill>
                <a:schemeClr val="bg1"/>
              </a:solidFill>
            </a:endParaRPr>
          </a:p>
          <a:p>
            <a:r>
              <a:rPr lang="en-US" sz="2000" b="1" dirty="0" smtClean="0">
                <a:solidFill>
                  <a:schemeClr val="bg1"/>
                </a:solidFill>
              </a:rPr>
              <a:t>The order is ineffective.  </a:t>
            </a:r>
            <a:r>
              <a:rPr lang="en-US" sz="2000" b="1" dirty="0" err="1" smtClean="0">
                <a:solidFill>
                  <a:schemeClr val="bg1"/>
                </a:solidFill>
              </a:rPr>
              <a:t>Settting</a:t>
            </a:r>
            <a:r>
              <a:rPr lang="en-US" sz="2000" b="1" dirty="0" smtClean="0">
                <a:solidFill>
                  <a:schemeClr val="bg1"/>
                </a:solidFill>
              </a:rPr>
              <a:t> the context is an introductory move.</a:t>
            </a:r>
          </a:p>
          <a:p>
            <a:endParaRPr lang="en-US" sz="2000" b="1" dirty="0">
              <a:solidFill>
                <a:schemeClr val="bg1"/>
              </a:solidFill>
            </a:endParaRPr>
          </a:p>
          <a:p>
            <a:r>
              <a:rPr lang="en-US" sz="2000" b="1" dirty="0" smtClean="0">
                <a:solidFill>
                  <a:schemeClr val="bg1"/>
                </a:solidFill>
              </a:rPr>
              <a:t>A counterclaim is introduced, but there is no real countering.</a:t>
            </a:r>
          </a:p>
          <a:p>
            <a:endParaRPr lang="en-US" sz="2000" b="1" dirty="0">
              <a:solidFill>
                <a:schemeClr val="bg1"/>
              </a:solidFill>
            </a:endParaRPr>
          </a:p>
          <a:p>
            <a:r>
              <a:rPr lang="en-US" sz="2000" b="1" dirty="0" smtClean="0">
                <a:solidFill>
                  <a:schemeClr val="bg1"/>
                </a:solidFill>
              </a:rPr>
              <a:t>The conclusion implies that the way we are changing is a reason to shut down our screens, but this idea has not been developed (it’s just acknowledged earlier).</a:t>
            </a:r>
            <a:endParaRPr lang="en-US" sz="2000" b="1" dirty="0">
              <a:solidFill>
                <a:schemeClr val="bg1"/>
              </a:solidFill>
            </a:endParaRPr>
          </a:p>
        </p:txBody>
      </p:sp>
      <p:sp>
        <p:nvSpPr>
          <p:cNvPr id="7" name="Shape 109"/>
          <p:cNvSpPr txBox="1"/>
          <p:nvPr/>
        </p:nvSpPr>
        <p:spPr>
          <a:xfrm>
            <a:off x="237928" y="6466891"/>
            <a:ext cx="4791271" cy="381000"/>
          </a:xfrm>
          <a:prstGeom prst="rect">
            <a:avLst/>
          </a:prstGeom>
          <a:noFill/>
          <a:ln>
            <a:noFill/>
          </a:ln>
        </p:spPr>
        <p:txBody>
          <a:bodyPr lIns="91425" tIns="91425" rIns="91425" bIns="91425" anchor="t" anchorCtr="0">
            <a:noAutofit/>
          </a:bodyPr>
          <a:lstStyle/>
          <a:p>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3926512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Mapping can also be a FIRST step:</a:t>
            </a:r>
            <a:endParaRPr lang="en-US" sz="3200" b="1" dirty="0"/>
          </a:p>
        </p:txBody>
      </p:sp>
      <p:sp>
        <p:nvSpPr>
          <p:cNvPr id="4" name="Flowchart: Process 3"/>
          <p:cNvSpPr/>
          <p:nvPr/>
        </p:nvSpPr>
        <p:spPr>
          <a:xfrm>
            <a:off x="762000" y="1877008"/>
            <a:ext cx="6934200" cy="6477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CLAIM</a:t>
            </a:r>
            <a:endParaRPr lang="en-US" dirty="0"/>
          </a:p>
        </p:txBody>
      </p:sp>
      <p:sp>
        <p:nvSpPr>
          <p:cNvPr id="5" name="Flowchart: Process 4"/>
          <p:cNvSpPr/>
          <p:nvPr/>
        </p:nvSpPr>
        <p:spPr>
          <a:xfrm>
            <a:off x="3048000" y="2854001"/>
            <a:ext cx="1828800" cy="6477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Evidence #1</a:t>
            </a:r>
            <a:endParaRPr lang="en-US" dirty="0"/>
          </a:p>
        </p:txBody>
      </p:sp>
      <p:sp>
        <p:nvSpPr>
          <p:cNvPr id="6" name="Flowchart: Process 5"/>
          <p:cNvSpPr/>
          <p:nvPr/>
        </p:nvSpPr>
        <p:spPr>
          <a:xfrm>
            <a:off x="3048000" y="3810000"/>
            <a:ext cx="1828800" cy="6477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Evidence #2</a:t>
            </a:r>
            <a:endParaRPr lang="en-US" dirty="0"/>
          </a:p>
        </p:txBody>
      </p:sp>
      <p:sp>
        <p:nvSpPr>
          <p:cNvPr id="7" name="Flowchart: Process 6"/>
          <p:cNvSpPr/>
          <p:nvPr/>
        </p:nvSpPr>
        <p:spPr>
          <a:xfrm>
            <a:off x="3048000" y="4800600"/>
            <a:ext cx="1828800" cy="6477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Evidence #3</a:t>
            </a:r>
            <a:endParaRPr lang="en-US" dirty="0"/>
          </a:p>
        </p:txBody>
      </p:sp>
      <p:sp>
        <p:nvSpPr>
          <p:cNvPr id="8" name="Flowchart: Process 7"/>
          <p:cNvSpPr/>
          <p:nvPr/>
        </p:nvSpPr>
        <p:spPr>
          <a:xfrm>
            <a:off x="3021564" y="5705669"/>
            <a:ext cx="1828800" cy="647700"/>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Evidence #4</a:t>
            </a:r>
            <a:endParaRPr lang="en-US" dirty="0"/>
          </a:p>
        </p:txBody>
      </p:sp>
      <p:cxnSp>
        <p:nvCxnSpPr>
          <p:cNvPr id="10" name="Curved Connector 9"/>
          <p:cNvCxnSpPr/>
          <p:nvPr/>
        </p:nvCxnSpPr>
        <p:spPr>
          <a:xfrm rot="10800000">
            <a:off x="2133600" y="2574471"/>
            <a:ext cx="993710" cy="815651"/>
          </a:xfrm>
          <a:prstGeom prst="curvedConnector3">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urved Connector 10"/>
          <p:cNvCxnSpPr/>
          <p:nvPr/>
        </p:nvCxnSpPr>
        <p:spPr>
          <a:xfrm rot="16200000" flipV="1">
            <a:off x="1548492" y="2767692"/>
            <a:ext cx="1798476" cy="135294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urved Connector 14"/>
          <p:cNvCxnSpPr/>
          <p:nvPr/>
        </p:nvCxnSpPr>
        <p:spPr>
          <a:xfrm rot="16200000" flipV="1">
            <a:off x="647700" y="2857500"/>
            <a:ext cx="2667000" cy="213360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Curved Connector 16"/>
          <p:cNvCxnSpPr/>
          <p:nvPr/>
        </p:nvCxnSpPr>
        <p:spPr>
          <a:xfrm rot="16200000" flipV="1">
            <a:off x="-38489" y="3162689"/>
            <a:ext cx="3886978" cy="2438400"/>
          </a:xfrm>
          <a:prstGeom prst="curvedConnector3">
            <a:avLst>
              <a:gd name="adj1" fmla="val 43279"/>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Oval Callout 28"/>
          <p:cNvSpPr/>
          <p:nvPr/>
        </p:nvSpPr>
        <p:spPr>
          <a:xfrm>
            <a:off x="914400" y="2819399"/>
            <a:ext cx="1533330" cy="624761"/>
          </a:xfrm>
          <a:prstGeom prst="wedgeEllipseCallout">
            <a:avLst>
              <a:gd name="adj1" fmla="val 99005"/>
              <a:gd name="adj2" fmla="val 139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How I’ll connect it to my claim:</a:t>
            </a:r>
            <a:endParaRPr lang="en-US" sz="1200" dirty="0"/>
          </a:p>
        </p:txBody>
      </p:sp>
      <p:sp>
        <p:nvSpPr>
          <p:cNvPr id="30" name="Oval Callout 29"/>
          <p:cNvSpPr/>
          <p:nvPr/>
        </p:nvSpPr>
        <p:spPr>
          <a:xfrm>
            <a:off x="838200" y="3749741"/>
            <a:ext cx="1533330" cy="624761"/>
          </a:xfrm>
          <a:prstGeom prst="wedgeEllipseCallout">
            <a:avLst>
              <a:gd name="adj1" fmla="val 99005"/>
              <a:gd name="adj2" fmla="val 139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How I’ll connect it to my claim:</a:t>
            </a:r>
            <a:endParaRPr lang="en-US" sz="1200" dirty="0"/>
          </a:p>
        </p:txBody>
      </p:sp>
      <p:sp>
        <p:nvSpPr>
          <p:cNvPr id="31" name="Oval Callout 30"/>
          <p:cNvSpPr/>
          <p:nvPr/>
        </p:nvSpPr>
        <p:spPr>
          <a:xfrm>
            <a:off x="873967" y="4764833"/>
            <a:ext cx="1533330" cy="624761"/>
          </a:xfrm>
          <a:prstGeom prst="wedgeEllipseCallout">
            <a:avLst>
              <a:gd name="adj1" fmla="val 99005"/>
              <a:gd name="adj2" fmla="val 139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How I’ll connect it to my claim:</a:t>
            </a:r>
            <a:endParaRPr lang="en-US" sz="1200" dirty="0"/>
          </a:p>
        </p:txBody>
      </p:sp>
      <p:sp>
        <p:nvSpPr>
          <p:cNvPr id="32" name="Oval Callout 31"/>
          <p:cNvSpPr/>
          <p:nvPr/>
        </p:nvSpPr>
        <p:spPr>
          <a:xfrm>
            <a:off x="772887" y="5700617"/>
            <a:ext cx="1533330" cy="624761"/>
          </a:xfrm>
          <a:prstGeom prst="wedgeEllipseCallout">
            <a:avLst>
              <a:gd name="adj1" fmla="val 99005"/>
              <a:gd name="adj2" fmla="val 139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How I’ll connect it to my claim:</a:t>
            </a:r>
            <a:endParaRPr lang="en-US" sz="1200" dirty="0"/>
          </a:p>
        </p:txBody>
      </p:sp>
      <p:sp>
        <p:nvSpPr>
          <p:cNvPr id="38" name="Curved Left Arrow 37"/>
          <p:cNvSpPr/>
          <p:nvPr/>
        </p:nvSpPr>
        <p:spPr>
          <a:xfrm>
            <a:off x="5334000" y="5367823"/>
            <a:ext cx="1676400" cy="1211621"/>
          </a:xfrm>
          <a:prstGeom prst="curvedLeftArrow">
            <a:avLst>
              <a:gd name="adj1" fmla="val 25000"/>
              <a:gd name="adj2" fmla="val 442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How I’ll connect the pieces of evidence</a:t>
            </a:r>
            <a:endParaRPr lang="en-US" b="1" dirty="0">
              <a:solidFill>
                <a:schemeClr val="tx1"/>
              </a:solidFill>
            </a:endParaRPr>
          </a:p>
        </p:txBody>
      </p:sp>
      <p:sp>
        <p:nvSpPr>
          <p:cNvPr id="41" name="Text Placeholder 40"/>
          <p:cNvSpPr>
            <a:spLocks noGrp="1"/>
          </p:cNvSpPr>
          <p:nvPr>
            <p:ph type="body" idx="1"/>
          </p:nvPr>
        </p:nvSpPr>
        <p:spPr>
          <a:xfrm>
            <a:off x="4953000" y="4306079"/>
            <a:ext cx="2286000" cy="1142221"/>
          </a:xfrm>
          <a:prstGeom prst="curvedLeftArrow">
            <a:avLst>
              <a:gd name="adj1" fmla="val 25000"/>
              <a:gd name="adj2" fmla="val 442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How I’ll connect the pieces of evidence</a:t>
            </a:r>
            <a:endParaRPr lang="en-US" b="1" dirty="0">
              <a:solidFill>
                <a:schemeClr val="tx1"/>
              </a:solidFill>
            </a:endParaRPr>
          </a:p>
        </p:txBody>
      </p:sp>
      <p:sp>
        <p:nvSpPr>
          <p:cNvPr id="42" name="Curved Left Arrow 41"/>
          <p:cNvSpPr/>
          <p:nvPr/>
        </p:nvSpPr>
        <p:spPr>
          <a:xfrm>
            <a:off x="5181600" y="3200400"/>
            <a:ext cx="1676400" cy="1211621"/>
          </a:xfrm>
          <a:prstGeom prst="curvedLeftArrow">
            <a:avLst>
              <a:gd name="adj1" fmla="val 25000"/>
              <a:gd name="adj2" fmla="val 44200"/>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How I’ll connect the piece of evidence</a:t>
            </a:r>
            <a:endParaRPr lang="en-US" b="1" dirty="0">
              <a:solidFill>
                <a:schemeClr val="tx1"/>
              </a:solidFill>
            </a:endParaRPr>
          </a:p>
        </p:txBody>
      </p:sp>
    </p:spTree>
    <p:extLst>
      <p:ext uri="{BB962C8B-B14F-4D97-AF65-F5344CB8AC3E}">
        <p14:creationId xmlns="" xmlns:p14="http://schemas.microsoft.com/office/powerpoint/2010/main" val="16818109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609600"/>
            <a:ext cx="8153400" cy="523220"/>
          </a:xfrm>
          <a:prstGeom prst="rect">
            <a:avLst/>
          </a:prstGeom>
          <a:noFill/>
        </p:spPr>
        <p:txBody>
          <a:bodyPr wrap="square" rtlCol="0">
            <a:spAutoFit/>
          </a:bodyPr>
          <a:lstStyle/>
          <a:p>
            <a:pPr algn="ctr"/>
            <a:r>
              <a:rPr lang="en-US" sz="2800" b="1" dirty="0" smtClean="0"/>
              <a:t>Moving from Reasons to </a:t>
            </a:r>
            <a:r>
              <a:rPr lang="en-US" sz="2800" b="1" i="1" dirty="0" smtClean="0"/>
              <a:t>Reasoning</a:t>
            </a:r>
            <a:endParaRPr lang="en-US" sz="2800" b="1" i="1" dirty="0"/>
          </a:p>
        </p:txBody>
      </p:sp>
      <p:sp>
        <p:nvSpPr>
          <p:cNvPr id="3" name="TextBox 2"/>
          <p:cNvSpPr txBox="1"/>
          <p:nvPr/>
        </p:nvSpPr>
        <p:spPr>
          <a:xfrm>
            <a:off x="304800" y="1447800"/>
            <a:ext cx="8610600" cy="4524315"/>
          </a:xfrm>
          <a:prstGeom prst="rect">
            <a:avLst/>
          </a:prstGeom>
          <a:noFill/>
        </p:spPr>
        <p:txBody>
          <a:bodyPr wrap="square" rtlCol="0">
            <a:spAutoFit/>
          </a:bodyPr>
          <a:lstStyle/>
          <a:p>
            <a:pPr marL="285750" indent="-285750">
              <a:buFont typeface="Arial" panose="020B0604020202020204" pitchFamily="34" charset="0"/>
              <a:buChar char="•"/>
            </a:pPr>
            <a:r>
              <a:rPr lang="en-US" sz="1800" b="1" dirty="0" smtClean="0"/>
              <a:t>Students need to pick a tune instead of loading their pieces with multiple, undiscussed reasons or a series of “dropped in” evidence.  </a:t>
            </a:r>
          </a:p>
          <a:p>
            <a:endParaRPr lang="en-US" sz="1800" b="1" dirty="0"/>
          </a:p>
          <a:p>
            <a:pPr marL="285750" indent="-285750">
              <a:buFont typeface="Arial" panose="020B0604020202020204" pitchFamily="34" charset="0"/>
              <a:buChar char="•"/>
            </a:pPr>
            <a:r>
              <a:rPr lang="en-US" sz="1800" b="1" dirty="0" smtClean="0"/>
              <a:t>They need to recognize that their “silence” amounts to saying, “Well, here’s a fact; make of it what you will.”  Argument writers do not expect readers to draw their own conclusions.</a:t>
            </a:r>
          </a:p>
          <a:p>
            <a:pPr marL="285750" indent="-285750">
              <a:buFont typeface="Arial" panose="020B0604020202020204" pitchFamily="34" charset="0"/>
              <a:buChar char="•"/>
            </a:pPr>
            <a:endParaRPr lang="en-US" sz="1800" b="1" dirty="0"/>
          </a:p>
          <a:p>
            <a:pPr marL="285750" indent="-285750">
              <a:buFont typeface="Arial" panose="020B0604020202020204" pitchFamily="34" charset="0"/>
              <a:buChar char="•"/>
            </a:pPr>
            <a:r>
              <a:rPr lang="en-US" sz="1800" b="1" dirty="0" smtClean="0"/>
              <a:t>Each reason should clearly relate to the claim.  The writer must support the reason with evidence and explain how the evidence connects to the claim.  THAT’S REASONING. </a:t>
            </a:r>
            <a:r>
              <a:rPr lang="en-US" sz="1800" b="1" i="1" dirty="0" smtClean="0"/>
              <a:t>Student writers often are more successful if they find evidence, then figure out what the reason is that the evidence points to. </a:t>
            </a:r>
          </a:p>
          <a:p>
            <a:pPr marL="285750" indent="-285750">
              <a:buFont typeface="Arial" panose="020B0604020202020204" pitchFamily="34" charset="0"/>
              <a:buChar char="•"/>
            </a:pPr>
            <a:endParaRPr lang="en-US" sz="1800" b="1" dirty="0"/>
          </a:p>
          <a:p>
            <a:pPr marL="285750" indent="-285750">
              <a:buFont typeface="Arial" panose="020B0604020202020204" pitchFamily="34" charset="0"/>
              <a:buChar char="•"/>
            </a:pPr>
            <a:r>
              <a:rPr lang="en-US" sz="1800" b="1" dirty="0" smtClean="0"/>
              <a:t>The writer must explain how one idea connects to the next.  Transitions are essential, but not of the “first, second, third” variety.  Transitions must guide our interpretation of the evidence and its relevance to the claim.</a:t>
            </a:r>
            <a:endParaRPr lang="en-US" sz="1800" b="1" dirty="0"/>
          </a:p>
        </p:txBody>
      </p:sp>
    </p:spTree>
    <p:extLst>
      <p:ext uri="{BB962C8B-B14F-4D97-AF65-F5344CB8AC3E}">
        <p14:creationId xmlns="" xmlns:p14="http://schemas.microsoft.com/office/powerpoint/2010/main" val="33196508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685800"/>
            <a:ext cx="8382000" cy="584775"/>
          </a:xfrm>
          <a:prstGeom prst="rect">
            <a:avLst/>
          </a:prstGeom>
          <a:noFill/>
        </p:spPr>
        <p:txBody>
          <a:bodyPr wrap="square" rtlCol="0">
            <a:spAutoFit/>
          </a:bodyPr>
          <a:lstStyle/>
          <a:p>
            <a:pPr algn="ctr"/>
            <a:r>
              <a:rPr lang="en-US" sz="3200" b="1" dirty="0" smtClean="0"/>
              <a:t>Looking at Models to Discover the Bones</a:t>
            </a:r>
            <a:endParaRPr lang="en-US" sz="3200" b="1" dirty="0"/>
          </a:p>
        </p:txBody>
      </p:sp>
      <p:sp>
        <p:nvSpPr>
          <p:cNvPr id="3" name="Shape 109"/>
          <p:cNvSpPr txBox="1"/>
          <p:nvPr/>
        </p:nvSpPr>
        <p:spPr>
          <a:xfrm>
            <a:off x="161729" y="6285722"/>
            <a:ext cx="8807614" cy="3810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
        <p:nvSpPr>
          <p:cNvPr id="4" name="TextBox 3"/>
          <p:cNvSpPr txBox="1"/>
          <p:nvPr/>
        </p:nvSpPr>
        <p:spPr>
          <a:xfrm>
            <a:off x="609600" y="1981200"/>
            <a:ext cx="8001000" cy="2492990"/>
          </a:xfrm>
          <a:prstGeom prst="rect">
            <a:avLst/>
          </a:prstGeom>
          <a:noFill/>
          <a:ln>
            <a:solidFill>
              <a:schemeClr val="accent1"/>
            </a:solidFill>
          </a:ln>
        </p:spPr>
        <p:txBody>
          <a:bodyPr wrap="square" rtlCol="0">
            <a:spAutoFit/>
          </a:bodyPr>
          <a:lstStyle/>
          <a:p>
            <a:r>
              <a:rPr lang="en-US" sz="3200" b="1" dirty="0" smtClean="0"/>
              <a:t>The Common Core Initiative:  </a:t>
            </a:r>
          </a:p>
          <a:p>
            <a:r>
              <a:rPr lang="en-US" sz="3200" b="1" dirty="0" smtClean="0"/>
              <a:t>Why America’s Children Are Doomed</a:t>
            </a:r>
          </a:p>
          <a:p>
            <a:endParaRPr lang="en-US" sz="3200" b="1" dirty="0"/>
          </a:p>
          <a:p>
            <a:r>
              <a:rPr lang="en-US" sz="3200" b="1" dirty="0" smtClean="0"/>
              <a:t>By Brandon H.</a:t>
            </a:r>
          </a:p>
          <a:p>
            <a:endParaRPr lang="en-US" dirty="0"/>
          </a:p>
          <a:p>
            <a:endParaRPr lang="en-US" dirty="0"/>
          </a:p>
        </p:txBody>
      </p:sp>
      <p:sp>
        <p:nvSpPr>
          <p:cNvPr id="5" name="TextBox 4"/>
          <p:cNvSpPr txBox="1"/>
          <p:nvPr/>
        </p:nvSpPr>
        <p:spPr>
          <a:xfrm>
            <a:off x="713792" y="4876800"/>
            <a:ext cx="6705600" cy="1200329"/>
          </a:xfrm>
          <a:prstGeom prst="rect">
            <a:avLst/>
          </a:prstGeom>
          <a:noFill/>
        </p:spPr>
        <p:txBody>
          <a:bodyPr wrap="square" rtlCol="0">
            <a:spAutoFit/>
          </a:bodyPr>
          <a:lstStyle/>
          <a:p>
            <a:r>
              <a:rPr lang="en-US" sz="2400" b="1" dirty="0" smtClean="0">
                <a:solidFill>
                  <a:srgbClr val="FF0000"/>
                </a:solidFill>
              </a:rPr>
              <a:t>First, let’s read Brandon’s argument aloud.  </a:t>
            </a:r>
          </a:p>
          <a:p>
            <a:endParaRPr lang="en-US" sz="2400" b="1" dirty="0">
              <a:solidFill>
                <a:srgbClr val="FF0000"/>
              </a:solidFill>
            </a:endParaRPr>
          </a:p>
          <a:p>
            <a:r>
              <a:rPr lang="en-US" sz="2400" b="1" dirty="0" smtClean="0">
                <a:solidFill>
                  <a:srgbClr val="FF0000"/>
                </a:solidFill>
              </a:rPr>
              <a:t>Then we’ll analyze its structure.</a:t>
            </a:r>
            <a:endParaRPr lang="en-US" dirty="0"/>
          </a:p>
        </p:txBody>
      </p:sp>
    </p:spTree>
    <p:extLst>
      <p:ext uri="{BB962C8B-B14F-4D97-AF65-F5344CB8AC3E}">
        <p14:creationId xmlns="" xmlns:p14="http://schemas.microsoft.com/office/powerpoint/2010/main" val="3243397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r="6959" b="45495"/>
          <a:stretch/>
        </p:blipFill>
        <p:spPr bwMode="auto">
          <a:xfrm>
            <a:off x="685800" y="685800"/>
            <a:ext cx="6770914" cy="511473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6779915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53461" r="6959"/>
          <a:stretch/>
        </p:blipFill>
        <p:spPr bwMode="auto">
          <a:xfrm>
            <a:off x="1143000" y="990600"/>
            <a:ext cx="6770914" cy="436720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rotWithShape="1">
          <a:blip r:embed="rId3">
            <a:extLst>
              <a:ext uri="{28A0092B-C50C-407E-A947-70E740481C1C}">
                <a14:useLocalDpi xmlns="" xmlns:a14="http://schemas.microsoft.com/office/drawing/2010/main" val="0"/>
              </a:ext>
            </a:extLst>
          </a:blip>
          <a:srcRect l="225" t="1225" r="3995" b="89995"/>
          <a:stretch/>
        </p:blipFill>
        <p:spPr bwMode="auto">
          <a:xfrm>
            <a:off x="1066801" y="4191000"/>
            <a:ext cx="6856292" cy="838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1527402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305" t="9933" r="922" b="35321"/>
          <a:stretch/>
        </p:blipFill>
        <p:spPr bwMode="auto">
          <a:xfrm>
            <a:off x="457200" y="657808"/>
            <a:ext cx="7758404" cy="599335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4353968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2502" t="65218" r="1718" b="9569"/>
          <a:stretch/>
        </p:blipFill>
        <p:spPr bwMode="auto">
          <a:xfrm>
            <a:off x="381000" y="1219200"/>
            <a:ext cx="8217159" cy="298424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0235472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609600"/>
            <a:ext cx="8458200" cy="954107"/>
          </a:xfrm>
          <a:prstGeom prst="rect">
            <a:avLst/>
          </a:prstGeom>
          <a:noFill/>
        </p:spPr>
        <p:txBody>
          <a:bodyPr wrap="square" rtlCol="0">
            <a:spAutoFit/>
          </a:bodyPr>
          <a:lstStyle/>
          <a:p>
            <a:r>
              <a:rPr lang="en-US" sz="2800" b="1" dirty="0" smtClean="0"/>
              <a:t>Uncovering Logic Using Peter Elbow’s Analysis Tool:  What does it say? What does it do?</a:t>
            </a:r>
            <a:endParaRPr lang="en-US" sz="2800" b="1" dirty="0"/>
          </a:p>
        </p:txBody>
      </p:sp>
      <p:graphicFrame>
        <p:nvGraphicFramePr>
          <p:cNvPr id="3" name="Table 2"/>
          <p:cNvGraphicFramePr>
            <a:graphicFrameLocks noGrp="1"/>
          </p:cNvGraphicFramePr>
          <p:nvPr>
            <p:extLst>
              <p:ext uri="{D42A27DB-BD31-4B8C-83A1-F6EECF244321}">
                <p14:modId xmlns="" xmlns:p14="http://schemas.microsoft.com/office/powerpoint/2010/main" val="2352178034"/>
              </p:ext>
            </p:extLst>
          </p:nvPr>
        </p:nvGraphicFramePr>
        <p:xfrm>
          <a:off x="304800" y="1981200"/>
          <a:ext cx="8458200" cy="3931920"/>
        </p:xfrm>
        <a:graphic>
          <a:graphicData uri="http://schemas.openxmlformats.org/drawingml/2006/table">
            <a:tbl>
              <a:tblPr firstRow="1" bandRow="1">
                <a:tableStyleId>{921B36BF-1AF9-4A4A-ADB7-1873ED318A89}</a:tableStyleId>
              </a:tblPr>
              <a:tblGrid>
                <a:gridCol w="1219200"/>
                <a:gridCol w="3581400"/>
                <a:gridCol w="3657600"/>
              </a:tblGrid>
              <a:tr h="0">
                <a:tc>
                  <a:txBody>
                    <a:bodyPr/>
                    <a:lstStyle/>
                    <a:p>
                      <a:r>
                        <a:rPr lang="en-US" dirty="0" smtClean="0"/>
                        <a:t>Paragraph #</a:t>
                      </a:r>
                      <a:endParaRPr lang="en-US" dirty="0"/>
                    </a:p>
                  </a:txBody>
                  <a:tcPr/>
                </a:tc>
                <a:tc>
                  <a:txBody>
                    <a:bodyPr/>
                    <a:lstStyle/>
                    <a:p>
                      <a:r>
                        <a:rPr lang="en-US" dirty="0" smtClean="0"/>
                        <a:t>What does it say?</a:t>
                      </a:r>
                      <a:endParaRPr lang="en-US" dirty="0"/>
                    </a:p>
                  </a:txBody>
                  <a:tcPr/>
                </a:tc>
                <a:tc>
                  <a:txBody>
                    <a:bodyPr/>
                    <a:lstStyle/>
                    <a:p>
                      <a:r>
                        <a:rPr lang="en-US" dirty="0" smtClean="0"/>
                        <a:t>What does it do? How does it do it?</a:t>
                      </a:r>
                      <a:endParaRPr lang="en-US" dirty="0"/>
                    </a:p>
                  </a:txBody>
                  <a:tcPr/>
                </a:tc>
              </a:tr>
              <a:tr h="370840">
                <a:tc>
                  <a:txBody>
                    <a:bodyPr/>
                    <a:lstStyle/>
                    <a:p>
                      <a:r>
                        <a:rPr lang="en-US" dirty="0" smtClean="0"/>
                        <a:t>1</a:t>
                      </a:r>
                      <a:endParaRPr lang="en-US" dirty="0"/>
                    </a:p>
                  </a:txBody>
                  <a:tcPr/>
                </a:tc>
                <a:tc>
                  <a:txBody>
                    <a:bodyPr/>
                    <a:lstStyle/>
                    <a:p>
                      <a:endParaRPr lang="en-US" dirty="0" smtClean="0"/>
                    </a:p>
                    <a:p>
                      <a:endParaRPr lang="en-US" dirty="0"/>
                    </a:p>
                  </a:txBody>
                  <a:tcPr/>
                </a:tc>
                <a:tc>
                  <a:txBody>
                    <a:bodyPr/>
                    <a:lstStyle/>
                    <a:p>
                      <a:endParaRPr lang="en-US"/>
                    </a:p>
                  </a:txBody>
                  <a:tcPr/>
                </a:tc>
              </a:tr>
              <a:tr h="370840">
                <a:tc>
                  <a:txBody>
                    <a:bodyPr/>
                    <a:lstStyle/>
                    <a:p>
                      <a:r>
                        <a:rPr lang="en-US" dirty="0" smtClean="0"/>
                        <a:t>2</a:t>
                      </a:r>
                      <a:endParaRPr lang="en-US" dirty="0"/>
                    </a:p>
                  </a:txBody>
                  <a:tcPr/>
                </a:tc>
                <a:tc>
                  <a:txBody>
                    <a:bodyPr/>
                    <a:lstStyle/>
                    <a:p>
                      <a:endParaRPr lang="en-US" dirty="0" smtClean="0"/>
                    </a:p>
                    <a:p>
                      <a:endParaRPr lang="en-US" dirty="0"/>
                    </a:p>
                  </a:txBody>
                  <a:tcPr/>
                </a:tc>
                <a:tc>
                  <a:txBody>
                    <a:bodyPr/>
                    <a:lstStyle/>
                    <a:p>
                      <a:endParaRPr lang="en-US" dirty="0"/>
                    </a:p>
                  </a:txBody>
                  <a:tcPr/>
                </a:tc>
              </a:tr>
              <a:tr h="370840">
                <a:tc>
                  <a:txBody>
                    <a:bodyPr/>
                    <a:lstStyle/>
                    <a:p>
                      <a:r>
                        <a:rPr lang="en-US" dirty="0" smtClean="0"/>
                        <a:t>3</a:t>
                      </a:r>
                      <a:endParaRPr lang="en-US" dirty="0"/>
                    </a:p>
                  </a:txBody>
                  <a:tcPr/>
                </a:tc>
                <a:tc>
                  <a:txBody>
                    <a:bodyPr/>
                    <a:lstStyle/>
                    <a:p>
                      <a:endParaRPr lang="en-US" dirty="0" smtClean="0"/>
                    </a:p>
                    <a:p>
                      <a:endParaRPr lang="en-US" dirty="0"/>
                    </a:p>
                  </a:txBody>
                  <a:tcPr/>
                </a:tc>
                <a:tc>
                  <a:txBody>
                    <a:bodyPr/>
                    <a:lstStyle/>
                    <a:p>
                      <a:endParaRPr lang="en-US" dirty="0"/>
                    </a:p>
                  </a:txBody>
                  <a:tcPr/>
                </a:tc>
              </a:tr>
              <a:tr h="370840">
                <a:tc>
                  <a:txBody>
                    <a:bodyPr/>
                    <a:lstStyle/>
                    <a:p>
                      <a:r>
                        <a:rPr lang="en-US" dirty="0" smtClean="0"/>
                        <a:t>4</a:t>
                      </a:r>
                      <a:endParaRPr lang="en-US" dirty="0"/>
                    </a:p>
                  </a:txBody>
                  <a:tcPr/>
                </a:tc>
                <a:tc>
                  <a:txBody>
                    <a:bodyPr/>
                    <a:lstStyle/>
                    <a:p>
                      <a:endParaRPr lang="en-US" dirty="0" smtClean="0"/>
                    </a:p>
                    <a:p>
                      <a:endParaRPr lang="en-US" dirty="0"/>
                    </a:p>
                  </a:txBody>
                  <a:tcPr/>
                </a:tc>
                <a:tc>
                  <a:txBody>
                    <a:bodyPr/>
                    <a:lstStyle/>
                    <a:p>
                      <a:endParaRPr lang="en-US" dirty="0"/>
                    </a:p>
                  </a:txBody>
                  <a:tcPr/>
                </a:tc>
              </a:tr>
              <a:tr h="370840">
                <a:tc>
                  <a:txBody>
                    <a:bodyPr/>
                    <a:lstStyle/>
                    <a:p>
                      <a:r>
                        <a:rPr lang="en-US" dirty="0" smtClean="0"/>
                        <a:t>5</a:t>
                      </a:r>
                      <a:endParaRPr lang="en-US" dirty="0"/>
                    </a:p>
                  </a:txBody>
                  <a:tcPr/>
                </a:tc>
                <a:tc>
                  <a:txBody>
                    <a:bodyPr/>
                    <a:lstStyle/>
                    <a:p>
                      <a:endParaRPr lang="en-US" dirty="0" smtClean="0"/>
                    </a:p>
                    <a:p>
                      <a:endParaRPr lang="en-US" dirty="0"/>
                    </a:p>
                  </a:txBody>
                  <a:tcPr/>
                </a:tc>
                <a:tc>
                  <a:txBody>
                    <a:bodyPr/>
                    <a:lstStyle/>
                    <a:p>
                      <a:endParaRPr lang="en-US" dirty="0"/>
                    </a:p>
                  </a:txBody>
                  <a:tcPr/>
                </a:tc>
              </a:tr>
              <a:tr h="370840">
                <a:tc>
                  <a:txBody>
                    <a:bodyPr/>
                    <a:lstStyle/>
                    <a:p>
                      <a:r>
                        <a:rPr lang="en-US" dirty="0" smtClean="0"/>
                        <a:t>6</a:t>
                      </a:r>
                      <a:endParaRPr lang="en-US" dirty="0"/>
                    </a:p>
                  </a:txBody>
                  <a:tcPr/>
                </a:tc>
                <a:tc>
                  <a:txBody>
                    <a:bodyPr/>
                    <a:lstStyle/>
                    <a:p>
                      <a:endParaRPr lang="en-US" dirty="0" smtClean="0"/>
                    </a:p>
                    <a:p>
                      <a:endParaRPr lang="en-US" dirty="0"/>
                    </a:p>
                  </a:txBody>
                  <a:tcPr/>
                </a:tc>
                <a:tc>
                  <a:txBody>
                    <a:bodyPr/>
                    <a:lstStyle/>
                    <a:p>
                      <a:endParaRPr lang="en-US" dirty="0"/>
                    </a:p>
                  </a:txBody>
                  <a:tcPr/>
                </a:tc>
              </a:tr>
              <a:tr h="370840">
                <a:tc>
                  <a:txBody>
                    <a:bodyPr/>
                    <a:lstStyle/>
                    <a:p>
                      <a:r>
                        <a:rPr lang="en-US" dirty="0" smtClean="0"/>
                        <a:t>7</a:t>
                      </a:r>
                      <a:endParaRPr lang="en-US" dirty="0"/>
                    </a:p>
                  </a:txBody>
                  <a:tcPr/>
                </a:tc>
                <a:tc>
                  <a:txBody>
                    <a:bodyPr/>
                    <a:lstStyle/>
                    <a:p>
                      <a:endParaRPr lang="en-US" dirty="0" smtClean="0"/>
                    </a:p>
                    <a:p>
                      <a:endParaRPr lang="en-US" dirty="0"/>
                    </a:p>
                  </a:txBody>
                  <a:tcPr/>
                </a:tc>
                <a:tc>
                  <a:txBody>
                    <a:bodyPr/>
                    <a:lstStyle/>
                    <a:p>
                      <a:endParaRPr lang="en-US" dirty="0"/>
                    </a:p>
                  </a:txBody>
                  <a:tcPr/>
                </a:tc>
              </a:tr>
            </a:tbl>
          </a:graphicData>
        </a:graphic>
      </p:graphicFrame>
    </p:spTree>
    <p:extLst>
      <p:ext uri="{BB962C8B-B14F-4D97-AF65-F5344CB8AC3E}">
        <p14:creationId xmlns="" xmlns:p14="http://schemas.microsoft.com/office/powerpoint/2010/main" val="16477483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00" name="Shape 100"/>
          <p:cNvSpPr txBox="1"/>
          <p:nvPr/>
        </p:nvSpPr>
        <p:spPr>
          <a:xfrm>
            <a:off x="533400" y="609600"/>
            <a:ext cx="8229600" cy="5486399"/>
          </a:xfrm>
          <a:prstGeom prst="rect">
            <a:avLst/>
          </a:prstGeom>
          <a:solidFill>
            <a:srgbClr val="FFBE5F"/>
          </a:solidFill>
          <a:ln>
            <a:noFill/>
          </a:ln>
        </p:spPr>
        <p:txBody>
          <a:bodyPr lIns="91425" tIns="45700" rIns="91425" bIns="45700" anchor="t" anchorCtr="0">
            <a:noAutofit/>
          </a:bodyPr>
          <a:lstStyle/>
          <a:p>
            <a:pPr marL="0" marR="0" lvl="0" indent="0" algn="ctr" rtl="0">
              <a:spcBef>
                <a:spcPts val="0"/>
              </a:spcBef>
              <a:buNone/>
            </a:pPr>
            <a:endParaRPr sz="1100" b="1" i="0" u="none" strike="noStrike" cap="none" baseline="0" dirty="0">
              <a:solidFill>
                <a:srgbClr val="C00000"/>
              </a:solidFill>
              <a:latin typeface="Arial"/>
              <a:ea typeface="Arial"/>
              <a:cs typeface="Arial"/>
              <a:sym typeface="Arial"/>
            </a:endParaRPr>
          </a:p>
          <a:p>
            <a:pPr marL="0" marR="0" lvl="0" indent="0" algn="ctr" rtl="0">
              <a:spcBef>
                <a:spcPts val="1000"/>
              </a:spcBef>
              <a:buSzPct val="25000"/>
              <a:buNone/>
            </a:pPr>
            <a:r>
              <a:rPr lang="en-US" sz="3200" b="1" dirty="0" smtClean="0">
                <a:solidFill>
                  <a:srgbClr val="C00000"/>
                </a:solidFill>
              </a:rPr>
              <a:t>Purpose</a:t>
            </a:r>
            <a:endParaRPr lang="en-US" b="1" i="0" u="none" strike="noStrike" cap="none" baseline="0" dirty="0">
              <a:solidFill>
                <a:srgbClr val="C00000"/>
              </a:solidFill>
              <a:sym typeface="Arial"/>
            </a:endParaRPr>
          </a:p>
          <a:p>
            <a:pPr marL="0" marR="0" lvl="0" indent="0" algn="l" rtl="0">
              <a:spcBef>
                <a:spcPts val="1000"/>
              </a:spcBef>
              <a:buSzPct val="25000"/>
              <a:buNone/>
            </a:pPr>
            <a:r>
              <a:rPr lang="en-US" sz="1100" b="1" i="0" u="none" strike="noStrike" cap="none" baseline="0" dirty="0" smtClean="0">
                <a:solidFill>
                  <a:srgbClr val="0000FF"/>
                </a:solidFill>
                <a:latin typeface="Arial"/>
                <a:ea typeface="Arial"/>
                <a:cs typeface="Arial"/>
                <a:sym typeface="Arial"/>
              </a:rPr>
              <a:t> </a:t>
            </a:r>
            <a:endParaRPr lang="en-US" sz="1100" b="1" i="0" u="none" strike="noStrike" cap="none" baseline="0" dirty="0">
              <a:solidFill>
                <a:srgbClr val="0000FF"/>
              </a:solidFill>
              <a:latin typeface="Arial"/>
              <a:ea typeface="Arial"/>
              <a:cs typeface="Arial"/>
              <a:sym typeface="Arial"/>
            </a:endParaRPr>
          </a:p>
          <a:p>
            <a:pPr marL="0" marR="0" lvl="0" indent="0" algn="l" rtl="0">
              <a:spcBef>
                <a:spcPts val="1000"/>
              </a:spcBef>
              <a:buSzPct val="25000"/>
              <a:buNone/>
            </a:pPr>
            <a:r>
              <a:rPr lang="en-US" sz="2000" b="1" i="0" u="none" strike="noStrike" cap="none" baseline="0" dirty="0">
                <a:solidFill>
                  <a:srgbClr val="191919"/>
                </a:solidFill>
                <a:latin typeface="Arial"/>
                <a:ea typeface="Arial"/>
                <a:cs typeface="Arial"/>
                <a:sym typeface="Arial"/>
              </a:rPr>
              <a:t>Experience </a:t>
            </a:r>
            <a:r>
              <a:rPr lang="en-US" sz="2000" b="1" i="0" u="none" strike="noStrike" cap="none" baseline="0" dirty="0" smtClean="0">
                <a:solidFill>
                  <a:srgbClr val="191919"/>
                </a:solidFill>
                <a:latin typeface="Arial"/>
                <a:ea typeface="Arial"/>
                <a:cs typeface="Arial"/>
                <a:sym typeface="Arial"/>
              </a:rPr>
              <a:t>strategies that we can teach our students</a:t>
            </a:r>
            <a:r>
              <a:rPr lang="en-US" sz="2000" b="1" i="0" u="none" strike="noStrike" cap="none" dirty="0" smtClean="0">
                <a:solidFill>
                  <a:srgbClr val="191919"/>
                </a:solidFill>
                <a:latin typeface="Arial"/>
                <a:ea typeface="Arial"/>
                <a:cs typeface="Arial"/>
                <a:sym typeface="Arial"/>
              </a:rPr>
              <a:t> in order to develop or strengthen the line of reasoning in their arguments.</a:t>
            </a:r>
            <a:endParaRPr lang="en-US" sz="300" b="1" i="0" u="none" strike="noStrike" cap="none" dirty="0" smtClean="0">
              <a:solidFill>
                <a:srgbClr val="191919"/>
              </a:solidFill>
              <a:sym typeface="Arial"/>
            </a:endParaRPr>
          </a:p>
          <a:p>
            <a:pPr marL="0" marR="0" lvl="0" indent="0" algn="l" rtl="0">
              <a:spcBef>
                <a:spcPts val="1000"/>
              </a:spcBef>
              <a:buSzPct val="25000"/>
              <a:buNone/>
            </a:pPr>
            <a:endParaRPr lang="en-US" sz="300" b="1" baseline="0" dirty="0">
              <a:solidFill>
                <a:srgbClr val="191919"/>
              </a:solidFill>
            </a:endParaRPr>
          </a:p>
          <a:p>
            <a:pPr marL="685800" lvl="0" indent="-685800">
              <a:spcBef>
                <a:spcPts val="1000"/>
              </a:spcBef>
              <a:buSzPct val="50000"/>
              <a:buFont typeface="Wingdings" panose="05000000000000000000" pitchFamily="2" charset="2"/>
              <a:buChar char="v"/>
            </a:pPr>
            <a:r>
              <a:rPr lang="en-US" sz="2800" b="1" dirty="0" smtClean="0">
                <a:solidFill>
                  <a:srgbClr val="191919"/>
                </a:solidFill>
              </a:rPr>
              <a:t>Analyzing and Mapping </a:t>
            </a:r>
          </a:p>
          <a:p>
            <a:pPr marL="685800" lvl="0" indent="-685800">
              <a:spcBef>
                <a:spcPts val="1000"/>
              </a:spcBef>
              <a:buSzPct val="50000"/>
              <a:buFont typeface="Wingdings" panose="05000000000000000000" pitchFamily="2" charset="2"/>
              <a:buChar char="v"/>
            </a:pPr>
            <a:r>
              <a:rPr lang="en-US" sz="2800" b="1" dirty="0" smtClean="0">
                <a:solidFill>
                  <a:srgbClr val="191919"/>
                </a:solidFill>
              </a:rPr>
              <a:t>Reordering Paragraphs</a:t>
            </a:r>
          </a:p>
          <a:p>
            <a:pPr marL="685800" indent="-685800">
              <a:spcBef>
                <a:spcPts val="1000"/>
              </a:spcBef>
              <a:buSzPct val="50000"/>
              <a:buFont typeface="Wingdings" panose="05000000000000000000" pitchFamily="2" charset="2"/>
              <a:buChar char="v"/>
            </a:pPr>
            <a:r>
              <a:rPr lang="en-US" sz="2800" b="1" dirty="0" smtClean="0">
                <a:solidFill>
                  <a:srgbClr val="191919"/>
                </a:solidFill>
              </a:rPr>
              <a:t>Evidence-Connection </a:t>
            </a:r>
            <a:r>
              <a:rPr lang="en-US" sz="2800" b="1" dirty="0">
                <a:solidFill>
                  <a:srgbClr val="191919"/>
                </a:solidFill>
              </a:rPr>
              <a:t>Organizer</a:t>
            </a:r>
          </a:p>
          <a:p>
            <a:pPr marL="685800" lvl="0" indent="-685800">
              <a:spcBef>
                <a:spcPts val="1000"/>
              </a:spcBef>
              <a:buSzPct val="50000"/>
              <a:buFont typeface="Wingdings" panose="05000000000000000000" pitchFamily="2" charset="2"/>
              <a:buChar char="v"/>
            </a:pPr>
            <a:r>
              <a:rPr lang="en-US" sz="2800" b="1" dirty="0" err="1" smtClean="0">
                <a:solidFill>
                  <a:srgbClr val="191919"/>
                </a:solidFill>
              </a:rPr>
              <a:t>Bernabei’s</a:t>
            </a:r>
            <a:r>
              <a:rPr lang="en-US" sz="2800" b="1" dirty="0" smtClean="0">
                <a:solidFill>
                  <a:srgbClr val="191919"/>
                </a:solidFill>
              </a:rPr>
              <a:t> Kernel Essays</a:t>
            </a:r>
            <a:endParaRPr lang="en-US" sz="2800" b="1" i="0" u="none" strike="noStrike" cap="none" baseline="0" dirty="0" smtClean="0">
              <a:solidFill>
                <a:srgbClr val="191919"/>
              </a:solidFill>
              <a:sym typeface="Arial"/>
            </a:endParaRPr>
          </a:p>
          <a:p>
            <a:pPr marL="685800" indent="-685800">
              <a:spcBef>
                <a:spcPts val="1000"/>
              </a:spcBef>
              <a:buSzPct val="50000"/>
              <a:buFont typeface="Wingdings" panose="05000000000000000000" pitchFamily="2" charset="2"/>
              <a:buChar char="v"/>
            </a:pPr>
            <a:r>
              <a:rPr lang="en-US" sz="2800" b="1" dirty="0" smtClean="0">
                <a:solidFill>
                  <a:srgbClr val="191919"/>
                </a:solidFill>
              </a:rPr>
              <a:t>Ranking Evidence</a:t>
            </a:r>
          </a:p>
          <a:p>
            <a:pPr marL="685800" indent="-685800">
              <a:spcBef>
                <a:spcPts val="1000"/>
              </a:spcBef>
              <a:buSzPct val="50000"/>
              <a:buFont typeface="Wingdings" panose="05000000000000000000" pitchFamily="2" charset="2"/>
              <a:buChar char="v"/>
            </a:pPr>
            <a:r>
              <a:rPr lang="en-US" sz="2800" b="1" dirty="0" smtClean="0">
                <a:solidFill>
                  <a:srgbClr val="191919"/>
                </a:solidFill>
              </a:rPr>
              <a:t>Transitions </a:t>
            </a:r>
            <a:r>
              <a:rPr lang="en-US" sz="2800" b="1" dirty="0">
                <a:solidFill>
                  <a:srgbClr val="191919"/>
                </a:solidFill>
              </a:rPr>
              <a:t>and repeating key words</a:t>
            </a:r>
          </a:p>
          <a:p>
            <a:pPr marL="685800" marR="0" lvl="0" indent="-685800" algn="l" rtl="0">
              <a:spcBef>
                <a:spcPts val="1000"/>
              </a:spcBef>
              <a:buSzPct val="50000"/>
              <a:buFont typeface="Wingdings" panose="05000000000000000000" pitchFamily="2" charset="2"/>
              <a:buChar char="v"/>
            </a:pPr>
            <a:endParaRPr lang="en-US" sz="2800" b="1" dirty="0" smtClean="0">
              <a:solidFill>
                <a:srgbClr val="191919"/>
              </a:solidFill>
            </a:endParaRPr>
          </a:p>
          <a:p>
            <a:pPr marL="171450" marR="0" lvl="0" indent="-171450" algn="l" rtl="0">
              <a:spcBef>
                <a:spcPts val="1000"/>
              </a:spcBef>
              <a:buFont typeface="Wingdings" panose="05000000000000000000" pitchFamily="2" charset="2"/>
              <a:buChar char="v"/>
            </a:pPr>
            <a:endParaRPr sz="1800" b="1" i="0" u="none" strike="noStrike" cap="none" baseline="0" dirty="0">
              <a:solidFill>
                <a:srgbClr val="FF0000"/>
              </a:solidFill>
              <a:latin typeface="Arial"/>
              <a:ea typeface="Arial"/>
              <a:cs typeface="Arial"/>
              <a:sym typeface="Arial"/>
            </a:endParaRPr>
          </a:p>
          <a:p>
            <a:pPr marL="0" marR="0" lvl="0" indent="0" algn="l" rtl="0">
              <a:spcBef>
                <a:spcPts val="1000"/>
              </a:spcBef>
              <a:buNone/>
            </a:pPr>
            <a:endParaRPr sz="2000" b="1" i="0" u="none" strike="noStrike" cap="none" baseline="0" dirty="0">
              <a:solidFill>
                <a:srgbClr val="800000"/>
              </a:solidFill>
              <a:latin typeface="Calibri"/>
              <a:ea typeface="Calibri"/>
              <a:cs typeface="Calibri"/>
              <a:sym typeface="Calibri"/>
            </a:endParaRPr>
          </a:p>
          <a:p>
            <a:pPr marL="0" marR="0" lvl="0" indent="0" algn="l" rtl="0">
              <a:spcBef>
                <a:spcPts val="1000"/>
              </a:spcBef>
              <a:buNone/>
            </a:pPr>
            <a:endParaRPr sz="1400" b="1" i="0" u="none" strike="noStrike" cap="none" baseline="0" dirty="0">
              <a:solidFill>
                <a:srgbClr val="800000"/>
              </a:solidFill>
              <a:latin typeface="Calibri"/>
              <a:ea typeface="Calibri"/>
              <a:cs typeface="Calibri"/>
              <a:sym typeface="Calibri"/>
            </a:endParaRPr>
          </a:p>
          <a:p>
            <a:pPr marL="0" marR="0" lvl="0" indent="0" algn="l" rtl="0">
              <a:spcBef>
                <a:spcPts val="1000"/>
              </a:spcBef>
              <a:buNone/>
            </a:pPr>
            <a:endParaRPr sz="1400" b="1" i="0" u="none" strike="noStrike" cap="none" baseline="0" dirty="0">
              <a:solidFill>
                <a:srgbClr val="800000"/>
              </a:solidFill>
              <a:latin typeface="Calibri"/>
              <a:ea typeface="Calibri"/>
              <a:cs typeface="Calibri"/>
              <a:sym typeface="Calibri"/>
            </a:endParaRPr>
          </a:p>
        </p:txBody>
      </p:sp>
      <p:sp>
        <p:nvSpPr>
          <p:cNvPr id="7" name="Shape 101"/>
          <p:cNvSpPr txBox="1"/>
          <p:nvPr/>
        </p:nvSpPr>
        <p:spPr>
          <a:xfrm>
            <a:off x="957950" y="6324600"/>
            <a:ext cx="7053900" cy="3810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CRWP funded by the Department of Education</a:t>
            </a:r>
          </a:p>
        </p:txBody>
      </p:sp>
    </p:spTree>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1752600"/>
            <a:ext cx="7162800" cy="2677656"/>
          </a:xfrm>
          <a:prstGeom prst="rect">
            <a:avLst/>
          </a:prstGeom>
          <a:noFill/>
        </p:spPr>
        <p:txBody>
          <a:bodyPr wrap="square" rtlCol="0">
            <a:spAutoFit/>
          </a:bodyPr>
          <a:lstStyle/>
          <a:p>
            <a:r>
              <a:rPr lang="en-US" sz="2400" b="1" dirty="0" smtClean="0"/>
              <a:t>What did we notice about Brandon’s piece on the Common Core?  What are the tools he used to walk us through the issue and his claim about the Common Core?</a:t>
            </a:r>
          </a:p>
          <a:p>
            <a:endParaRPr lang="en-US" sz="2400" b="1" dirty="0"/>
          </a:p>
          <a:p>
            <a:r>
              <a:rPr lang="en-US" sz="2400" b="1" dirty="0" smtClean="0"/>
              <a:t>How can we use this piece to help our students lift the quality of their argument writing?</a:t>
            </a:r>
            <a:endParaRPr lang="en-US" sz="2400" b="1" dirty="0"/>
          </a:p>
        </p:txBody>
      </p:sp>
    </p:spTree>
    <p:extLst>
      <p:ext uri="{BB962C8B-B14F-4D97-AF65-F5344CB8AC3E}">
        <p14:creationId xmlns="" xmlns:p14="http://schemas.microsoft.com/office/powerpoint/2010/main" val="21608581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685800"/>
            <a:ext cx="7924800" cy="1815882"/>
          </a:xfrm>
          <a:prstGeom prst="rect">
            <a:avLst/>
          </a:prstGeom>
          <a:noFill/>
        </p:spPr>
        <p:txBody>
          <a:bodyPr wrap="square" rtlCol="0">
            <a:spAutoFit/>
          </a:bodyPr>
          <a:lstStyle/>
          <a:p>
            <a:r>
              <a:rPr lang="en-US" sz="2800" b="1" dirty="0" smtClean="0"/>
              <a:t>An NWP Resource that will help us teach Logical Reasoning:  </a:t>
            </a:r>
          </a:p>
          <a:p>
            <a:endParaRPr lang="en-US" sz="2800" b="1" dirty="0"/>
          </a:p>
          <a:p>
            <a:r>
              <a:rPr lang="en-US" sz="2800" b="1" dirty="0" smtClean="0"/>
              <a:t>Wild Horses Student Samples</a:t>
            </a:r>
            <a:endParaRPr lang="en-US" sz="2800" b="1" dirty="0"/>
          </a:p>
        </p:txBody>
      </p:sp>
      <p:sp>
        <p:nvSpPr>
          <p:cNvPr id="3" name="TextBox 2"/>
          <p:cNvSpPr txBox="1"/>
          <p:nvPr/>
        </p:nvSpPr>
        <p:spPr>
          <a:xfrm>
            <a:off x="609600" y="3200400"/>
            <a:ext cx="7772400" cy="307777"/>
          </a:xfrm>
          <a:prstGeom prst="rect">
            <a:avLst/>
          </a:prstGeom>
          <a:noFill/>
        </p:spPr>
        <p:txBody>
          <a:bodyPr wrap="square" rtlCol="0">
            <a:spAutoFit/>
          </a:bodyPr>
          <a:lstStyle/>
          <a:p>
            <a:r>
              <a:rPr lang="en-US" dirty="0"/>
              <a:t>https://drive.google.com/folderview?id=0B0y_y3Dq_z8aZWl2RzJTTF91MFE&amp;usp=drive_web</a:t>
            </a:r>
          </a:p>
        </p:txBody>
      </p:sp>
    </p:spTree>
    <p:extLst>
      <p:ext uri="{BB962C8B-B14F-4D97-AF65-F5344CB8AC3E}">
        <p14:creationId xmlns="" xmlns:p14="http://schemas.microsoft.com/office/powerpoint/2010/main" val="260186775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609600"/>
            <a:ext cx="8534400" cy="6278642"/>
          </a:xfrm>
          <a:prstGeom prst="rect">
            <a:avLst/>
          </a:prstGeom>
        </p:spPr>
        <p:txBody>
          <a:bodyPr wrap="square">
            <a:spAutoFit/>
          </a:bodyPr>
          <a:lstStyle/>
          <a:p>
            <a:r>
              <a:rPr lang="en-US" sz="2800" b="1" dirty="0"/>
              <a:t>What should the BLM do about over population of wild horses? | 9</a:t>
            </a:r>
            <a:r>
              <a:rPr lang="en-US" sz="2800" b="1" baseline="30000" dirty="0"/>
              <a:t>th</a:t>
            </a:r>
            <a:r>
              <a:rPr lang="en-US" sz="2800" b="1" dirty="0"/>
              <a:t> Grade Samples</a:t>
            </a:r>
            <a:endParaRPr lang="en-US" sz="2800" dirty="0"/>
          </a:p>
          <a:p>
            <a:r>
              <a:rPr lang="en-US" dirty="0"/>
              <a:t> </a:t>
            </a:r>
          </a:p>
          <a:p>
            <a:endParaRPr lang="en-US" dirty="0" smtClean="0"/>
          </a:p>
          <a:p>
            <a:r>
              <a:rPr lang="en-US" b="1" dirty="0" smtClean="0"/>
              <a:t>SAMPLE </a:t>
            </a:r>
            <a:r>
              <a:rPr lang="en-US" b="1" dirty="0"/>
              <a:t>1 | </a:t>
            </a:r>
            <a:r>
              <a:rPr lang="en-US" b="1" i="1" dirty="0"/>
              <a:t>Argues for fertility control by contrasting it with current practice of the roundup</a:t>
            </a:r>
            <a:endParaRPr lang="en-US" b="1" dirty="0"/>
          </a:p>
          <a:p>
            <a:r>
              <a:rPr lang="en-US" dirty="0"/>
              <a:t> </a:t>
            </a:r>
          </a:p>
          <a:p>
            <a:r>
              <a:rPr lang="en-US" dirty="0"/>
              <a:t> </a:t>
            </a:r>
          </a:p>
          <a:p>
            <a:r>
              <a:rPr lang="en-US" sz="1600" b="1" dirty="0"/>
              <a:t>Dear Director of the Bureau of Land Management:</a:t>
            </a:r>
          </a:p>
          <a:p>
            <a:r>
              <a:rPr lang="en-US" sz="1600" b="1" dirty="0"/>
              <a:t> </a:t>
            </a:r>
          </a:p>
          <a:p>
            <a:r>
              <a:rPr lang="en-US" sz="1600" b="1" dirty="0"/>
              <a:t>	The increasing population of horses is a problem the must be </a:t>
            </a:r>
            <a:r>
              <a:rPr lang="en-US" sz="1600" b="1" strike="sngStrike" dirty="0" err="1"/>
              <a:t>elimin</a:t>
            </a:r>
            <a:r>
              <a:rPr lang="en-US" sz="1600" b="1" dirty="0"/>
              <a:t> solved. However, the use of roundups is not the best solution available. As suggested by Dr. Guy Palmer, </a:t>
            </a:r>
            <a:r>
              <a:rPr lang="en-US" sz="1800" b="1" dirty="0">
                <a:solidFill>
                  <a:srgbClr val="00B050"/>
                </a:solidFill>
              </a:rPr>
              <a:t>fertility control drugs is the best way to manage the growing horse population. </a:t>
            </a:r>
            <a:r>
              <a:rPr lang="en-US" sz="1600" b="1" dirty="0"/>
              <a:t>This is due to the fact that it can be used in a “consistent, widespread manner”, as Dr. Palmer stated was necessary, it does not break horses’ social ties, and it does not require the horses to be placed outside of their natural habitat.</a:t>
            </a:r>
          </a:p>
          <a:p>
            <a:r>
              <a:rPr lang="en-US" sz="1600" b="1" dirty="0"/>
              <a:t> </a:t>
            </a:r>
          </a:p>
          <a:p>
            <a:r>
              <a:rPr lang="en-US" sz="1600" b="1" dirty="0"/>
              <a:t>	Dr. Guy Palmer, a veterinarian at Washington State University, suggests that that fertility control is the best way to manage the wild horse population. This is because it can be used in a consistent, widespread manner.” </a:t>
            </a:r>
            <a:r>
              <a:rPr lang="en-US" sz="1600" b="1" dirty="0">
                <a:solidFill>
                  <a:srgbClr val="FF0000"/>
                </a:solidFill>
              </a:rPr>
              <a:t>While it is relatively easy to administer fertility control drugs to many wild horses, it is not as simple to attempt to roundup the necessary amount of horses. </a:t>
            </a:r>
            <a:r>
              <a:rPr lang="en-US" sz="1600" b="1" dirty="0"/>
              <a:t>This means that fertility control would be a  </a:t>
            </a:r>
            <a:r>
              <a:rPr lang="en-US" sz="1600" b="1" strike="sngStrike" dirty="0"/>
              <a:t>me</a:t>
            </a:r>
            <a:r>
              <a:rPr lang="en-US" sz="1600" b="1" dirty="0"/>
              <a:t> more long-lasting, effective way to reduce wild-horse population.</a:t>
            </a:r>
          </a:p>
          <a:p>
            <a:r>
              <a:rPr lang="en-US" sz="1600" b="1" dirty="0"/>
              <a:t> </a:t>
            </a:r>
          </a:p>
        </p:txBody>
      </p:sp>
    </p:spTree>
    <p:extLst>
      <p:ext uri="{BB962C8B-B14F-4D97-AF65-F5344CB8AC3E}">
        <p14:creationId xmlns="" xmlns:p14="http://schemas.microsoft.com/office/powerpoint/2010/main" val="312500028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762000"/>
            <a:ext cx="8534400" cy="6278642"/>
          </a:xfrm>
          <a:prstGeom prst="rect">
            <a:avLst/>
          </a:prstGeom>
        </p:spPr>
        <p:txBody>
          <a:bodyPr wrap="square">
            <a:spAutoFit/>
          </a:bodyPr>
          <a:lstStyle/>
          <a:p>
            <a:r>
              <a:rPr lang="en-US" dirty="0"/>
              <a:t> </a:t>
            </a:r>
          </a:p>
          <a:p>
            <a:r>
              <a:rPr lang="en-US" sz="1600" b="1" dirty="0"/>
              <a:t>According to Suzanne Roy of In Defense of Animals, wild horses have close social ties to each other. </a:t>
            </a:r>
            <a:r>
              <a:rPr lang="en-US" sz="1600" b="1" dirty="0">
                <a:solidFill>
                  <a:srgbClr val="FF0000"/>
                </a:solidFill>
              </a:rPr>
              <a:t>Fertility control drugs makes it so that these social ties do not have to be broken. </a:t>
            </a:r>
            <a:r>
              <a:rPr lang="en-US" sz="1600" b="1" dirty="0"/>
              <a:t>Foals will be able to stay with their mothers, and families will not be shattered. Roundups, on the other hand, do break social bonds between horses, putting them in an unnatural situation. This means that fertility drugs allow for the horses to feel more comfortable than roundups do.</a:t>
            </a:r>
          </a:p>
          <a:p>
            <a:r>
              <a:rPr lang="en-US" sz="1600" b="1" dirty="0"/>
              <a:t> </a:t>
            </a:r>
          </a:p>
          <a:p>
            <a:r>
              <a:rPr lang="en-US" sz="1600" b="1" dirty="0"/>
              <a:t>Roundups, by definition, require horse to be placed outside of their natural habitat. This poses two problems. One is that the horse are placed in an unnatural position. This could cause stress on the animals and cause physical harm. Another problem is that places to put the relocated horses are limited. Tom Gorey, a BLM spokesperson, affirmed the fact that holding space to place horses were running out. </a:t>
            </a:r>
            <a:r>
              <a:rPr lang="en-US" sz="1600" b="1" dirty="0">
                <a:solidFill>
                  <a:srgbClr val="FF0000"/>
                </a:solidFill>
              </a:rPr>
              <a:t>Fertility control drugs would allow for the horses to stay in their natural habitat. </a:t>
            </a:r>
            <a:r>
              <a:rPr lang="en-US" sz="1600" b="1" dirty="0"/>
              <a:t>This eliminates both of these issues; proving that the use of fertility control drugs is a more effective way to manage wild horse population than the bureaus’ current method.</a:t>
            </a:r>
          </a:p>
          <a:p>
            <a:r>
              <a:rPr lang="en-US" sz="1600" b="1" dirty="0"/>
              <a:t> </a:t>
            </a:r>
          </a:p>
          <a:p>
            <a:r>
              <a:rPr lang="en-US" sz="1600" b="1" dirty="0"/>
              <a:t>In conclusion, although the BLM is doing what they believe is best, </a:t>
            </a:r>
            <a:r>
              <a:rPr lang="en-US" sz="1800" b="1" dirty="0">
                <a:solidFill>
                  <a:srgbClr val="00B050"/>
                </a:solidFill>
              </a:rPr>
              <a:t>fertility control drugs would be a better method to manage wild horse population</a:t>
            </a:r>
            <a:r>
              <a:rPr lang="en-US" sz="1800" b="1" dirty="0">
                <a:solidFill>
                  <a:srgbClr val="92D050"/>
                </a:solidFill>
              </a:rPr>
              <a:t>.</a:t>
            </a:r>
            <a:r>
              <a:rPr lang="en-US" sz="1600" b="1" dirty="0"/>
              <a:t> It eliminates the breaking of social ties and need of holding space that roundups require, and can be used in a consistent, widespread manner. This is why, the Bureau of Land Management should use fertility control drugs to manage wild horse population.</a:t>
            </a:r>
          </a:p>
          <a:p>
            <a:r>
              <a:rPr lang="en-US" sz="1600" b="1" dirty="0"/>
              <a:t/>
            </a:r>
            <a:br>
              <a:rPr lang="en-US" sz="1600" b="1" dirty="0"/>
            </a:br>
            <a:r>
              <a:rPr lang="en-US" sz="1600" b="1" dirty="0"/>
              <a:t> </a:t>
            </a:r>
          </a:p>
        </p:txBody>
      </p:sp>
    </p:spTree>
    <p:extLst>
      <p:ext uri="{BB962C8B-B14F-4D97-AF65-F5344CB8AC3E}">
        <p14:creationId xmlns="" xmlns:p14="http://schemas.microsoft.com/office/powerpoint/2010/main" val="36624206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 xmlns:p14="http://schemas.microsoft.com/office/powerpoint/2010/main" val="2325310697"/>
              </p:ext>
            </p:extLst>
          </p:nvPr>
        </p:nvGraphicFramePr>
        <p:xfrm>
          <a:off x="1485900" y="1981200"/>
          <a:ext cx="6096000" cy="3911600"/>
        </p:xfrm>
        <a:graphic>
          <a:graphicData uri="http://schemas.openxmlformats.org/drawingml/2006/table">
            <a:tbl>
              <a:tblPr firstRow="1" bandRow="1">
                <a:tableStyleId>{921B36BF-1AF9-4A4A-ADB7-1873ED318A89}</a:tableStyleId>
              </a:tblPr>
              <a:tblGrid>
                <a:gridCol w="2032000"/>
                <a:gridCol w="2032000"/>
                <a:gridCol w="2032000"/>
              </a:tblGrid>
              <a:tr h="370840">
                <a:tc gridSpan="3">
                  <a:txBody>
                    <a:bodyPr/>
                    <a:lstStyle/>
                    <a:p>
                      <a:r>
                        <a:rPr lang="en-US" dirty="0" smtClean="0"/>
                        <a:t>Claim:  Roundups are currently used, but fertility</a:t>
                      </a:r>
                      <a:r>
                        <a:rPr lang="en-US" baseline="0" dirty="0" smtClean="0"/>
                        <a:t>  control drugs are the best way to manage the growing horse population.</a:t>
                      </a:r>
                      <a:endParaRPr lang="en-US" dirty="0"/>
                    </a:p>
                  </a:txBody>
                  <a:tcPr/>
                </a:tc>
                <a:tc hMerge="1">
                  <a:txBody>
                    <a:bodyPr/>
                    <a:lstStyle/>
                    <a:p>
                      <a:endParaRPr lang="en-US" dirty="0"/>
                    </a:p>
                  </a:txBody>
                  <a:tcPr/>
                </a:tc>
                <a:tc hMerge="1">
                  <a:txBody>
                    <a:bodyPr/>
                    <a:lstStyle/>
                    <a:p>
                      <a:endParaRPr lang="en-US" dirty="0"/>
                    </a:p>
                  </a:txBody>
                  <a:tcPr/>
                </a:tc>
              </a:tr>
              <a:tr h="370840">
                <a:tc>
                  <a:txBody>
                    <a:bodyPr/>
                    <a:lstStyle/>
                    <a:p>
                      <a:r>
                        <a:rPr lang="en-US" dirty="0" smtClean="0"/>
                        <a:t>Evidence</a:t>
                      </a:r>
                      <a:endParaRPr lang="en-US" dirty="0"/>
                    </a:p>
                  </a:txBody>
                  <a:tcPr/>
                </a:tc>
                <a:tc>
                  <a:txBody>
                    <a:bodyPr/>
                    <a:lstStyle/>
                    <a:p>
                      <a:r>
                        <a:rPr lang="en-US" dirty="0" smtClean="0"/>
                        <a:t>Connection</a:t>
                      </a:r>
                      <a:endParaRPr lang="en-US" dirty="0"/>
                    </a:p>
                  </a:txBody>
                  <a:tcPr/>
                </a:tc>
                <a:tc>
                  <a:txBody>
                    <a:bodyPr/>
                    <a:lstStyle/>
                    <a:p>
                      <a:r>
                        <a:rPr lang="en-US" dirty="0" smtClean="0"/>
                        <a:t>Outcome/Impact</a:t>
                      </a:r>
                      <a:endParaRPr lang="en-US" dirty="0"/>
                    </a:p>
                  </a:txBody>
                  <a:tcPr/>
                </a:tc>
              </a:tr>
              <a:tr h="370840">
                <a:tc>
                  <a:txBody>
                    <a:bodyPr/>
                    <a:lstStyle/>
                    <a:p>
                      <a:r>
                        <a:rPr lang="en-US" dirty="0" smtClean="0"/>
                        <a:t>Dr.</a:t>
                      </a:r>
                      <a:r>
                        <a:rPr lang="en-US" baseline="0" dirty="0" smtClean="0"/>
                        <a:t> Guy Palmer, vet at Washington St U, says fertility control is the best way to manage the wild horse population.</a:t>
                      </a:r>
                      <a:endParaRPr lang="en-US" dirty="0"/>
                    </a:p>
                  </a:txBody>
                  <a:tcPr/>
                </a:tc>
                <a:tc>
                  <a:txBody>
                    <a:bodyPr/>
                    <a:lstStyle/>
                    <a:p>
                      <a:r>
                        <a:rPr lang="en-US" dirty="0" smtClean="0"/>
                        <a:t>While it is relatively easy to administer fertility control drugs to many wild horses, it’s not as simple to round up</a:t>
                      </a:r>
                      <a:r>
                        <a:rPr lang="en-US" baseline="0" dirty="0" smtClean="0"/>
                        <a:t> enough horses to make a difference.</a:t>
                      </a:r>
                      <a:endParaRPr lang="en-US" dirty="0"/>
                    </a:p>
                  </a:txBody>
                  <a:tcPr/>
                </a:tc>
                <a:tc>
                  <a:txBody>
                    <a:bodyPr/>
                    <a:lstStyle/>
                    <a:p>
                      <a:r>
                        <a:rPr lang="en-US" dirty="0" smtClean="0"/>
                        <a:t>Fertility drugs would be a more long-lasting, effective way to reduce the wild horse population.</a:t>
                      </a:r>
                      <a:endParaRPr lang="en-US" dirty="0"/>
                    </a:p>
                  </a:txBody>
                  <a:tcPr/>
                </a:tc>
              </a:tr>
              <a:tr h="370840">
                <a:tc>
                  <a:txBody>
                    <a:bodyPr/>
                    <a:lstStyle/>
                    <a:p>
                      <a:endParaRPr lang="en-US"/>
                    </a:p>
                  </a:txBody>
                  <a:tcPr/>
                </a:tc>
                <a:tc>
                  <a:txBody>
                    <a:bodyPr/>
                    <a:lstStyle/>
                    <a:p>
                      <a:endParaRPr lang="en-US"/>
                    </a:p>
                  </a:txBody>
                  <a:tcPr/>
                </a:tc>
                <a:tc>
                  <a:txBody>
                    <a:bodyPr/>
                    <a:lstStyle/>
                    <a:p>
                      <a:endParaRPr lang="en-US"/>
                    </a:p>
                  </a:txBody>
                  <a:tcPr/>
                </a:tc>
              </a:tr>
              <a:tr h="370840">
                <a:tc>
                  <a:txBody>
                    <a:bodyPr/>
                    <a:lstStyle/>
                    <a:p>
                      <a:r>
                        <a:rPr lang="en-US" sz="1600" b="1" dirty="0" smtClean="0">
                          <a:solidFill>
                            <a:srgbClr val="FF0000"/>
                          </a:solidFill>
                        </a:rPr>
                        <a:t>Try this on subsequent paragraphs.  What do we notice?</a:t>
                      </a:r>
                      <a:endParaRPr lang="en-US" sz="1600" b="1" dirty="0">
                        <a:solidFill>
                          <a:srgbClr val="FF0000"/>
                        </a:solidFill>
                      </a:endParaRPr>
                    </a:p>
                  </a:txBody>
                  <a:tcPr/>
                </a:tc>
                <a:tc>
                  <a:txBody>
                    <a:bodyPr/>
                    <a:lstStyle/>
                    <a:p>
                      <a:endParaRPr lang="en-US" dirty="0"/>
                    </a:p>
                  </a:txBody>
                  <a:tcPr/>
                </a:tc>
                <a:tc>
                  <a:txBody>
                    <a:bodyPr/>
                    <a:lstStyle/>
                    <a:p>
                      <a:endParaRPr lang="en-US" dirty="0"/>
                    </a:p>
                  </a:txBody>
                  <a:tcPr/>
                </a:tc>
              </a:tr>
            </a:tbl>
          </a:graphicData>
        </a:graphic>
      </p:graphicFrame>
      <p:sp>
        <p:nvSpPr>
          <p:cNvPr id="3" name="TextBox 2"/>
          <p:cNvSpPr txBox="1"/>
          <p:nvPr/>
        </p:nvSpPr>
        <p:spPr>
          <a:xfrm>
            <a:off x="381000" y="550506"/>
            <a:ext cx="8305800" cy="1200329"/>
          </a:xfrm>
          <a:prstGeom prst="rect">
            <a:avLst/>
          </a:prstGeom>
          <a:noFill/>
        </p:spPr>
        <p:txBody>
          <a:bodyPr wrap="square" rtlCol="0">
            <a:spAutoFit/>
          </a:bodyPr>
          <a:lstStyle/>
          <a:p>
            <a:r>
              <a:rPr lang="en-US" sz="2400" b="1" dirty="0" smtClean="0"/>
              <a:t>Uncovering the Reasoning:  Use the Chart to locate the evidence, connection to the claim, and the anticipated outcome or the conclusion being drawn.</a:t>
            </a:r>
            <a:endParaRPr lang="en-US" sz="2400" b="1" dirty="0"/>
          </a:p>
        </p:txBody>
      </p:sp>
    </p:spTree>
    <p:extLst>
      <p:ext uri="{BB962C8B-B14F-4D97-AF65-F5344CB8AC3E}">
        <p14:creationId xmlns="" xmlns:p14="http://schemas.microsoft.com/office/powerpoint/2010/main" val="7381792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609600"/>
            <a:ext cx="8763000" cy="4832092"/>
          </a:xfrm>
          <a:prstGeom prst="rect">
            <a:avLst/>
          </a:prstGeom>
        </p:spPr>
        <p:txBody>
          <a:bodyPr wrap="square">
            <a:spAutoFit/>
          </a:bodyPr>
          <a:lstStyle/>
          <a:p>
            <a:r>
              <a:rPr lang="en-US" sz="2000" b="1" dirty="0"/>
              <a:t>SAMPLE 2 | </a:t>
            </a:r>
            <a:r>
              <a:rPr lang="en-US" sz="2000" b="1" i="1" dirty="0"/>
              <a:t>Argues government should control wild horse population, dismisses fertility control and implicitly argues for the round up</a:t>
            </a:r>
            <a:endParaRPr lang="en-US" sz="2000" b="1" dirty="0"/>
          </a:p>
          <a:p>
            <a:r>
              <a:rPr lang="en-US" dirty="0"/>
              <a:t> </a:t>
            </a:r>
          </a:p>
          <a:p>
            <a:endParaRPr lang="en-US" dirty="0" smtClean="0"/>
          </a:p>
          <a:p>
            <a:r>
              <a:rPr lang="en-US" sz="1600" b="1" dirty="0" smtClean="0"/>
              <a:t>Dear </a:t>
            </a:r>
            <a:r>
              <a:rPr lang="en-US" sz="1600" b="1" dirty="0"/>
              <a:t>Bureau of Land Management,</a:t>
            </a:r>
          </a:p>
          <a:p>
            <a:r>
              <a:rPr lang="en-US" sz="1600" b="1" dirty="0"/>
              <a:t> </a:t>
            </a:r>
          </a:p>
          <a:p>
            <a:r>
              <a:rPr lang="en-US" sz="1600" b="1" dirty="0"/>
              <a:t>The increasing size of the wild horse population has become an overwhelmingly debated issue. Some say the horses should stay because they help the environment. Others believe, the horses need to be moved.</a:t>
            </a:r>
          </a:p>
          <a:p>
            <a:r>
              <a:rPr lang="en-US" sz="1600" b="1" dirty="0"/>
              <a:t> </a:t>
            </a:r>
          </a:p>
          <a:p>
            <a:r>
              <a:rPr lang="en-US" sz="1600" b="1" dirty="0"/>
              <a:t>I think it is time for the government to take charge and start controlling the population. The 1971 Wild Free-Roaming Horses and Burrows Act states that the government must manage the size of their population.</a:t>
            </a:r>
          </a:p>
          <a:p>
            <a:r>
              <a:rPr lang="en-US" sz="1600" b="1" dirty="0"/>
              <a:t> </a:t>
            </a:r>
          </a:p>
          <a:p>
            <a:r>
              <a:rPr lang="en-US" sz="1600" b="1" dirty="0"/>
              <a:t>There are a couple options when it comes to controlling the population. One way, fertility control may seem like a good option, but it isn’t very effective. If the government was to use it, they would have to be used every two years. This will just waste a lot of time and money.</a:t>
            </a:r>
          </a:p>
          <a:p>
            <a:r>
              <a:rPr lang="en-US" sz="1600" b="1" dirty="0"/>
              <a:t> </a:t>
            </a:r>
          </a:p>
        </p:txBody>
      </p:sp>
      <p:sp>
        <p:nvSpPr>
          <p:cNvPr id="3" name="Shape 109"/>
          <p:cNvSpPr txBox="1"/>
          <p:nvPr/>
        </p:nvSpPr>
        <p:spPr>
          <a:xfrm>
            <a:off x="161729" y="6285722"/>
            <a:ext cx="8807614" cy="381000"/>
          </a:xfrm>
          <a:prstGeom prst="rect">
            <a:avLst/>
          </a:prstGeom>
          <a:noFill/>
          <a:ln>
            <a:noFill/>
          </a:ln>
        </p:spPr>
        <p:txBody>
          <a:bodyPr lIns="91425" tIns="91425" rIns="91425" bIns="91425" anchor="t" anchorCtr="0">
            <a:noAutofit/>
          </a:bodyPr>
          <a:lstStyle/>
          <a:p>
            <a:pPr algn="ctr"/>
            <a:r>
              <a:rPr lang="en-US" sz="1100" b="1" dirty="0" smtClean="0">
                <a:solidFill>
                  <a:srgbClr val="666666"/>
                </a:solidFill>
                <a:latin typeface="Calibri"/>
                <a:ea typeface="Calibri"/>
                <a:cs typeface="Calibri"/>
                <a:sym typeface="Calibri"/>
              </a:rPr>
              <a:t>NWP 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40734107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1066800"/>
            <a:ext cx="8763000" cy="4770537"/>
          </a:xfrm>
          <a:prstGeom prst="rect">
            <a:avLst/>
          </a:prstGeom>
        </p:spPr>
        <p:txBody>
          <a:bodyPr wrap="square">
            <a:spAutoFit/>
          </a:bodyPr>
          <a:lstStyle/>
          <a:p>
            <a:r>
              <a:rPr lang="en-US" sz="1600" b="1" dirty="0" smtClean="0"/>
              <a:t>Another </a:t>
            </a:r>
            <a:r>
              <a:rPr lang="en-US" sz="1600" b="1" dirty="0"/>
              <a:t>option is roundups. Roundups are when officials move part of the population to other areas in order to control the population. This would be helpful because the horses are currently hurting the environment. There are three to five times as many horses as their environment is able to </a:t>
            </a:r>
            <a:r>
              <a:rPr lang="en-US" sz="1600" b="1" strike="sngStrike" dirty="0" err="1"/>
              <a:t>withs</a:t>
            </a:r>
            <a:r>
              <a:rPr lang="en-US" sz="1600" b="1" dirty="0"/>
              <a:t> sustain.</a:t>
            </a:r>
          </a:p>
          <a:p>
            <a:r>
              <a:rPr lang="en-US" sz="1600" b="1" dirty="0"/>
              <a:t> </a:t>
            </a:r>
          </a:p>
          <a:p>
            <a:r>
              <a:rPr lang="en-US" sz="1600" b="1" dirty="0"/>
              <a:t>Also, not only is the environment being harmed, so are the horses. Due to the abundance of horses, there has been a lack of food. The </a:t>
            </a:r>
            <a:r>
              <a:rPr lang="en-US" sz="1600" b="1" strike="sngStrike" dirty="0"/>
              <a:t>lack of</a:t>
            </a:r>
            <a:r>
              <a:rPr lang="en-US" sz="1600" b="1" dirty="0"/>
              <a:t> shortage of food the horse are causing is affecting animals that rely on the same environment</a:t>
            </a:r>
          </a:p>
          <a:p>
            <a:r>
              <a:rPr lang="en-US" sz="1600" b="1" dirty="0"/>
              <a:t> </a:t>
            </a:r>
          </a:p>
          <a:p>
            <a:r>
              <a:rPr lang="en-US" sz="1600" b="1" dirty="0"/>
              <a:t>Horses have been causing many accidents as well. Between 1997 and 2000, 93 vehicle accidents and 23 personal injuries relating to horses were reported. They have also been causing problems on people’s property. Many complaints have been made of wild horses messing with people’s private property. If roundups were made, it certainly wouldn’t allow for the horse related accidents to stop, but they would decrease.</a:t>
            </a:r>
          </a:p>
          <a:p>
            <a:r>
              <a:rPr lang="en-US" sz="1600" b="1" dirty="0"/>
              <a:t> </a:t>
            </a:r>
          </a:p>
          <a:p>
            <a:r>
              <a:rPr lang="en-US" sz="1600" b="1" dirty="0"/>
              <a:t>Finally, these wild horses have no natural predators. Their population will just continue to grow unless efforts such as relocating </a:t>
            </a:r>
            <a:r>
              <a:rPr lang="en-US" sz="1600" b="1" strike="sngStrike" dirty="0"/>
              <a:t>a</a:t>
            </a:r>
            <a:r>
              <a:rPr lang="en-US" sz="1600" b="1" dirty="0"/>
              <a:t> some of the horses are made. The natural </a:t>
            </a:r>
            <a:r>
              <a:rPr lang="en-US" sz="1600" b="1" dirty="0" err="1"/>
              <a:t>re</a:t>
            </a:r>
            <a:r>
              <a:rPr lang="en-US" sz="1600" b="1" strike="sngStrike" dirty="0" err="1"/>
              <a:t>a</a:t>
            </a:r>
            <a:r>
              <a:rPr lang="en-US" sz="1600" b="1" dirty="0" err="1"/>
              <a:t>sources</a:t>
            </a:r>
            <a:r>
              <a:rPr lang="en-US" sz="1600" b="1" dirty="0"/>
              <a:t> need to be kept balanced and the ecosystem needs to thrive. </a:t>
            </a:r>
            <a:r>
              <a:rPr lang="en-US" sz="1600" b="1" strike="sngStrike" dirty="0"/>
              <a:t>in order to</a:t>
            </a:r>
            <a:r>
              <a:rPr lang="en-US" sz="1600" b="1" dirty="0"/>
              <a:t> In order to do this</a:t>
            </a:r>
          </a:p>
        </p:txBody>
      </p:sp>
      <p:sp>
        <p:nvSpPr>
          <p:cNvPr id="3" name="Shape 109"/>
          <p:cNvSpPr txBox="1"/>
          <p:nvPr/>
        </p:nvSpPr>
        <p:spPr>
          <a:xfrm>
            <a:off x="161729" y="6285722"/>
            <a:ext cx="8807614" cy="381000"/>
          </a:xfrm>
          <a:prstGeom prst="rect">
            <a:avLst/>
          </a:prstGeom>
          <a:noFill/>
          <a:ln>
            <a:noFill/>
          </a:ln>
        </p:spPr>
        <p:txBody>
          <a:bodyPr lIns="91425" tIns="91425" rIns="91425" bIns="91425" anchor="t" anchorCtr="0">
            <a:noAutofit/>
          </a:bodyPr>
          <a:lstStyle/>
          <a:p>
            <a:pPr algn="ctr"/>
            <a:r>
              <a:rPr lang="en-US" sz="1100" b="1" dirty="0" smtClean="0">
                <a:solidFill>
                  <a:srgbClr val="666666"/>
                </a:solidFill>
                <a:latin typeface="Calibri"/>
                <a:ea typeface="Calibri"/>
                <a:cs typeface="Calibri"/>
                <a:sym typeface="Calibri"/>
              </a:rPr>
              <a:t>NWP 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194353131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5490" y="457200"/>
            <a:ext cx="8534400" cy="6740307"/>
          </a:xfrm>
          <a:prstGeom prst="rect">
            <a:avLst/>
          </a:prstGeom>
        </p:spPr>
        <p:txBody>
          <a:bodyPr wrap="square">
            <a:spAutoFit/>
          </a:bodyPr>
          <a:lstStyle/>
          <a:p>
            <a:r>
              <a:rPr lang="en-US" sz="1800" b="1" dirty="0"/>
              <a:t>SAMPLE 3 | </a:t>
            </a:r>
            <a:r>
              <a:rPr lang="en-US" sz="1800" b="1" i="1" dirty="0"/>
              <a:t>Argues for the removal of horses as the best solution to the current problem; </a:t>
            </a:r>
            <a:r>
              <a:rPr lang="en-US" sz="1600" b="1" i="1" dirty="0"/>
              <a:t>counters arguments against relocation by proposing a nuanced solution and against fertility treatment as not solving the immediate problem</a:t>
            </a:r>
            <a:endParaRPr lang="en-US" sz="1600" b="1" dirty="0"/>
          </a:p>
          <a:p>
            <a:r>
              <a:rPr lang="en-US" dirty="0"/>
              <a:t> </a:t>
            </a:r>
          </a:p>
          <a:p>
            <a:r>
              <a:rPr lang="en-US" sz="1600" b="1" dirty="0"/>
              <a:t>Dear Director,</a:t>
            </a:r>
          </a:p>
          <a:p>
            <a:r>
              <a:rPr lang="en-US" sz="1600" b="1" dirty="0"/>
              <a:t> </a:t>
            </a:r>
          </a:p>
          <a:p>
            <a:r>
              <a:rPr lang="en-US" sz="1600" b="1" dirty="0"/>
              <a:t>The drastic increase in size of the wild hors herds has grown to a point where the land in which they graze can no longer support them. This could lead to future starvation and damage to the species of the animals that the wild-free </a:t>
            </a:r>
            <a:r>
              <a:rPr lang="en-US" sz="1600" b="1" dirty="0" err="1"/>
              <a:t>rome</a:t>
            </a:r>
            <a:r>
              <a:rPr lang="en-US" sz="1600" b="1" dirty="0"/>
              <a:t> </a:t>
            </a:r>
            <a:r>
              <a:rPr lang="en-US" sz="1600" b="1" dirty="0" err="1"/>
              <a:t>hourses</a:t>
            </a:r>
            <a:r>
              <a:rPr lang="en-US" sz="1600" b="1" dirty="0"/>
              <a:t> and burro act attempts to protect. The horses can’t be supported forever and because of this something must be done to further the quality of life and future of this great species.</a:t>
            </a:r>
          </a:p>
          <a:p>
            <a:r>
              <a:rPr lang="en-US" sz="1600" b="1" dirty="0"/>
              <a:t> </a:t>
            </a:r>
          </a:p>
          <a:p>
            <a:r>
              <a:rPr lang="en-US" sz="1600" b="1" dirty="0"/>
              <a:t>I believe the best system is to relocate </a:t>
            </a:r>
            <a:r>
              <a:rPr lang="en-US" sz="1600" b="1" dirty="0" smtClean="0"/>
              <a:t>the </a:t>
            </a:r>
            <a:r>
              <a:rPr lang="en-US" sz="1600" b="1" dirty="0"/>
              <a:t>horses. The primary argument against the relocation of horses is that its </a:t>
            </a:r>
            <a:r>
              <a:rPr lang="en-US" sz="1600" b="1" dirty="0" err="1" smtClean="0"/>
              <a:t>unatural</a:t>
            </a:r>
            <a:r>
              <a:rPr lang="en-US" sz="1600" b="1" dirty="0" smtClean="0"/>
              <a:t> </a:t>
            </a:r>
            <a:r>
              <a:rPr lang="en-US" sz="1600" b="1" dirty="0"/>
              <a:t>for the families of horses to be split up but in </a:t>
            </a:r>
            <a:r>
              <a:rPr lang="en-US" sz="1600" b="1" strike="sngStrike" dirty="0"/>
              <a:t>truth</a:t>
            </a:r>
            <a:r>
              <a:rPr lang="en-US" sz="1600" b="1" dirty="0"/>
              <a:t> nature animals die, its just the circle of life. Also by keeping these horses from being moved they are slowly starving them; </a:t>
            </a:r>
            <a:r>
              <a:rPr lang="en-US" sz="1600" b="1" strike="sngStrike" dirty="0"/>
              <a:t>be</a:t>
            </a:r>
            <a:r>
              <a:rPr lang="en-US" sz="1600" b="1" dirty="0"/>
              <a:t> the land they graze on was intended to hold 1 / 5 of the heard currently their.</a:t>
            </a:r>
          </a:p>
          <a:p>
            <a:r>
              <a:rPr lang="en-US" sz="1600" b="1" dirty="0"/>
              <a:t> </a:t>
            </a:r>
          </a:p>
          <a:p>
            <a:r>
              <a:rPr lang="en-US" sz="1600" b="1" dirty="0"/>
              <a:t>The other proposed solution is to </a:t>
            </a:r>
            <a:r>
              <a:rPr lang="en-US" sz="1600" b="1" dirty="0" err="1"/>
              <a:t>instriment</a:t>
            </a:r>
            <a:r>
              <a:rPr lang="en-US" sz="1600" b="1" dirty="0"/>
              <a:t> fertility drugs to the animals to help reduce the number of possible horses but this wouldn’t solve the current problem. Cows still </a:t>
            </a:r>
            <a:r>
              <a:rPr lang="en-US" sz="1600" b="1" dirty="0" err="1"/>
              <a:t>wouldnt</a:t>
            </a:r>
            <a:r>
              <a:rPr lang="en-US" sz="1600" b="1" dirty="0"/>
              <a:t> have grazing land and horses could still </a:t>
            </a:r>
            <a:r>
              <a:rPr lang="en-US" sz="1600" b="1" dirty="0" err="1"/>
              <a:t>potentialy</a:t>
            </a:r>
            <a:r>
              <a:rPr lang="en-US" sz="1600" b="1" dirty="0"/>
              <a:t> starve. This also seems more cruel than relocation </a:t>
            </a:r>
            <a:r>
              <a:rPr lang="en-US" sz="1600" b="1" dirty="0" err="1"/>
              <a:t>especsialy</a:t>
            </a:r>
            <a:r>
              <a:rPr lang="en-US" sz="1600" b="1" dirty="0"/>
              <a:t> if relocate entire families together.</a:t>
            </a:r>
          </a:p>
          <a:p>
            <a:r>
              <a:rPr lang="en-US" sz="1600" b="1" dirty="0"/>
              <a:t> </a:t>
            </a:r>
          </a:p>
          <a:p>
            <a:r>
              <a:rPr lang="en-US" sz="1600" b="1" dirty="0"/>
              <a:t>In conclusions if the animals are simple removed from their heard as families the herd would quickly and </a:t>
            </a:r>
            <a:r>
              <a:rPr lang="en-US" sz="1600" b="1" dirty="0" err="1"/>
              <a:t>effecertly</a:t>
            </a:r>
            <a:r>
              <a:rPr lang="en-US" sz="1600" b="1" dirty="0"/>
              <a:t> be split into parts allowing for </a:t>
            </a:r>
            <a:r>
              <a:rPr lang="en-US" sz="1600" b="1" strike="sngStrike" dirty="0"/>
              <a:t>m</a:t>
            </a:r>
            <a:r>
              <a:rPr lang="en-US" sz="1600" b="1" dirty="0"/>
              <a:t> a better quality of life for the horses.</a:t>
            </a:r>
          </a:p>
          <a:p>
            <a:r>
              <a:rPr lang="en-US" dirty="0"/>
              <a:t> </a:t>
            </a:r>
          </a:p>
        </p:txBody>
      </p:sp>
    </p:spTree>
    <p:extLst>
      <p:ext uri="{BB962C8B-B14F-4D97-AF65-F5344CB8AC3E}">
        <p14:creationId xmlns="" xmlns:p14="http://schemas.microsoft.com/office/powerpoint/2010/main" val="41077434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1676400"/>
            <a:ext cx="7239000" cy="1077218"/>
          </a:xfrm>
          <a:prstGeom prst="rect">
            <a:avLst/>
          </a:prstGeom>
          <a:noFill/>
        </p:spPr>
        <p:txBody>
          <a:bodyPr wrap="square" rtlCol="0">
            <a:spAutoFit/>
          </a:bodyPr>
          <a:lstStyle/>
          <a:p>
            <a:r>
              <a:rPr lang="en-US" sz="3200" b="1" dirty="0" smtClean="0"/>
              <a:t>More Student Samples for Analysis and Discussion</a:t>
            </a:r>
            <a:endParaRPr lang="en-US" sz="3200" b="1" dirty="0"/>
          </a:p>
        </p:txBody>
      </p:sp>
    </p:spTree>
    <p:extLst>
      <p:ext uri="{BB962C8B-B14F-4D97-AF65-F5344CB8AC3E}">
        <p14:creationId xmlns="" xmlns:p14="http://schemas.microsoft.com/office/powerpoint/2010/main" val="251481098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26897" b="38488"/>
          <a:stretch/>
        </p:blipFill>
        <p:spPr bwMode="auto">
          <a:xfrm>
            <a:off x="161729" y="1524000"/>
            <a:ext cx="9027476" cy="43169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Shape 109"/>
          <p:cNvSpPr txBox="1"/>
          <p:nvPr/>
        </p:nvSpPr>
        <p:spPr>
          <a:xfrm>
            <a:off x="161729" y="6285722"/>
            <a:ext cx="8807614" cy="3810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
        <p:nvSpPr>
          <p:cNvPr id="2" name="Rectangle 1"/>
          <p:cNvSpPr/>
          <p:nvPr/>
        </p:nvSpPr>
        <p:spPr>
          <a:xfrm>
            <a:off x="1408261" y="609600"/>
            <a:ext cx="6314549" cy="646331"/>
          </a:xfrm>
          <a:prstGeom prst="rect">
            <a:avLst/>
          </a:prstGeom>
          <a:noFill/>
        </p:spPr>
        <p:txBody>
          <a:bodyPr wrap="none" lIns="91440" tIns="45720" rIns="91440" bIns="45720">
            <a:spAutoFit/>
          </a:bodyPr>
          <a:lstStyle/>
          <a:p>
            <a:pPr algn="ctr"/>
            <a:r>
              <a:rPr lang="en-US" sz="36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Working during high school</a:t>
            </a:r>
            <a:endParaRPr lang="en-US" sz="36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 xmlns:p14="http://schemas.microsoft.com/office/powerpoint/2010/main" val="28523207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2050" name="Picture 2" descr="C:\Users\Jean\AppData\Local\Microsoft\Windows\Temporary Internet Files\Content.IE5\O1M9SEUU\preview-chain-big[1].png"/>
          <p:cNvPicPr>
            <a:picLocks noChangeAspect="1" noChangeArrowheads="1"/>
          </p:cNvPicPr>
          <p:nvPr/>
        </p:nvPicPr>
        <p:blipFill rotWithShape="1">
          <a:blip r:embed="rId3">
            <a:extLst>
              <a:ext uri="{28A0092B-C50C-407E-A947-70E740481C1C}">
                <a14:useLocalDpi xmlns="" xmlns:a14="http://schemas.microsoft.com/office/drawing/2010/main" val="0"/>
              </a:ext>
            </a:extLst>
          </a:blip>
          <a:srcRect l="35262" b="14626"/>
          <a:stretch/>
        </p:blipFill>
        <p:spPr bwMode="auto">
          <a:xfrm>
            <a:off x="0" y="410547"/>
            <a:ext cx="4439781" cy="6477000"/>
          </a:xfrm>
          <a:prstGeom prst="rect">
            <a:avLst/>
          </a:prstGeom>
          <a:noFill/>
          <a:extLst>
            <a:ext uri="{909E8E84-426E-40DD-AFC4-6F175D3DCCD1}">
              <a14:hiddenFill xmlns="" xmlns:a14="http://schemas.microsoft.com/office/drawing/2010/main">
                <a:solidFill>
                  <a:srgbClr val="FFFFFF"/>
                </a:solidFill>
              </a14:hiddenFill>
            </a:ext>
          </a:extLst>
        </p:spPr>
      </p:pic>
      <p:sp>
        <p:nvSpPr>
          <p:cNvPr id="108" name="Shape 108"/>
          <p:cNvSpPr txBox="1"/>
          <p:nvPr/>
        </p:nvSpPr>
        <p:spPr>
          <a:xfrm>
            <a:off x="5029200" y="1787058"/>
            <a:ext cx="3962400" cy="2217081"/>
          </a:xfrm>
          <a:prstGeom prst="rect">
            <a:avLst/>
          </a:prstGeom>
          <a:noFill/>
          <a:ln>
            <a:noFill/>
          </a:ln>
        </p:spPr>
        <p:txBody>
          <a:bodyPr lIns="91425" tIns="45700" rIns="91425" bIns="45700" anchor="t" anchorCtr="0">
            <a:noAutofit/>
          </a:bodyPr>
          <a:lstStyle/>
          <a:p>
            <a:pPr marL="0" marR="0" lvl="0" indent="0" algn="l" rtl="0">
              <a:lnSpc>
                <a:spcPct val="150000"/>
              </a:lnSpc>
              <a:spcBef>
                <a:spcPts val="0"/>
              </a:spcBef>
              <a:buSzPct val="25000"/>
              <a:buNone/>
            </a:pPr>
            <a:r>
              <a:rPr lang="en-US" sz="3200" b="1" i="0" u="none" strike="noStrike" cap="none" baseline="0" dirty="0" smtClean="0">
                <a:solidFill>
                  <a:srgbClr val="002060"/>
                </a:solidFill>
                <a:latin typeface="Arial"/>
                <a:ea typeface="Arial"/>
                <a:cs typeface="Arial"/>
                <a:sym typeface="Arial"/>
              </a:rPr>
              <a:t>What do we know about LOGICAL ORDER?</a:t>
            </a:r>
            <a:endParaRPr lang="en-US" sz="3200" b="1" i="0" u="none" strike="noStrike" cap="none" baseline="0" dirty="0">
              <a:solidFill>
                <a:srgbClr val="002060"/>
              </a:solidFill>
              <a:latin typeface="Arial"/>
              <a:ea typeface="Arial"/>
              <a:cs typeface="Arial"/>
              <a:sym typeface="Arial"/>
            </a:endParaRPr>
          </a:p>
        </p:txBody>
      </p:sp>
      <p:sp>
        <p:nvSpPr>
          <p:cNvPr id="109" name="Shape 109"/>
          <p:cNvSpPr txBox="1"/>
          <p:nvPr/>
        </p:nvSpPr>
        <p:spPr>
          <a:xfrm>
            <a:off x="957950" y="6324600"/>
            <a:ext cx="7053900" cy="3810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
        <p:nvSpPr>
          <p:cNvPr id="3" name="TextBox 2"/>
          <p:cNvSpPr txBox="1"/>
          <p:nvPr/>
        </p:nvSpPr>
        <p:spPr>
          <a:xfrm>
            <a:off x="1219200" y="304800"/>
            <a:ext cx="533400" cy="6771084"/>
          </a:xfrm>
          <a:prstGeom prst="rect">
            <a:avLst/>
          </a:prstGeom>
          <a:noFill/>
        </p:spPr>
        <p:txBody>
          <a:bodyPr wrap="square" rtlCol="0">
            <a:spAutoFit/>
          </a:bodyPr>
          <a:lstStyle/>
          <a:p>
            <a:r>
              <a:rPr lang="en-US" dirty="0" smtClean="0"/>
              <a:t>1</a:t>
            </a:r>
          </a:p>
          <a:p>
            <a:r>
              <a:rPr lang="en-US" dirty="0" smtClean="0"/>
              <a:t>2</a:t>
            </a:r>
          </a:p>
          <a:p>
            <a:r>
              <a:rPr lang="en-US" dirty="0" smtClean="0"/>
              <a:t>3</a:t>
            </a:r>
          </a:p>
          <a:p>
            <a:r>
              <a:rPr lang="en-US" dirty="0" smtClean="0"/>
              <a:t>4</a:t>
            </a:r>
          </a:p>
          <a:p>
            <a:r>
              <a:rPr lang="en-US" dirty="0" smtClean="0"/>
              <a:t>5</a:t>
            </a:r>
          </a:p>
          <a:p>
            <a:r>
              <a:rPr lang="en-US" dirty="0" smtClean="0"/>
              <a:t>6</a:t>
            </a:r>
          </a:p>
          <a:p>
            <a:r>
              <a:rPr lang="en-US" dirty="0" smtClean="0"/>
              <a:t>7</a:t>
            </a:r>
          </a:p>
          <a:p>
            <a:r>
              <a:rPr lang="en-US" dirty="0" smtClean="0"/>
              <a:t>8</a:t>
            </a:r>
          </a:p>
          <a:p>
            <a:r>
              <a:rPr lang="en-US" dirty="0" smtClean="0"/>
              <a:t>9</a:t>
            </a:r>
          </a:p>
          <a:p>
            <a:r>
              <a:rPr lang="en-US" dirty="0" smtClean="0"/>
              <a:t>10</a:t>
            </a:r>
          </a:p>
          <a:p>
            <a:r>
              <a:rPr lang="en-US" dirty="0" smtClean="0"/>
              <a:t>11</a:t>
            </a:r>
          </a:p>
          <a:p>
            <a:r>
              <a:rPr lang="en-US" dirty="0" smtClean="0"/>
              <a:t>12</a:t>
            </a:r>
          </a:p>
          <a:p>
            <a:r>
              <a:rPr lang="en-US" dirty="0" smtClean="0"/>
              <a:t>13</a:t>
            </a:r>
          </a:p>
          <a:p>
            <a:r>
              <a:rPr lang="en-US" dirty="0" smtClean="0"/>
              <a:t>14</a:t>
            </a:r>
          </a:p>
          <a:p>
            <a:r>
              <a:rPr lang="en-US" dirty="0" smtClean="0"/>
              <a:t>15</a:t>
            </a:r>
          </a:p>
          <a:p>
            <a:r>
              <a:rPr lang="en-US" dirty="0" smtClean="0"/>
              <a:t>16</a:t>
            </a:r>
          </a:p>
          <a:p>
            <a:r>
              <a:rPr lang="en-US" dirty="0" smtClean="0"/>
              <a:t>17</a:t>
            </a:r>
          </a:p>
          <a:p>
            <a:r>
              <a:rPr lang="en-US" dirty="0" smtClean="0"/>
              <a:t>18</a:t>
            </a:r>
          </a:p>
          <a:p>
            <a:r>
              <a:rPr lang="en-US" dirty="0" smtClean="0"/>
              <a:t>19</a:t>
            </a:r>
          </a:p>
          <a:p>
            <a:r>
              <a:rPr lang="en-US" dirty="0" smtClean="0"/>
              <a:t>20</a:t>
            </a:r>
          </a:p>
          <a:p>
            <a:r>
              <a:rPr lang="en-US" dirty="0" smtClean="0"/>
              <a:t>21</a:t>
            </a:r>
          </a:p>
          <a:p>
            <a:r>
              <a:rPr lang="en-US" dirty="0" smtClean="0"/>
              <a:t>22</a:t>
            </a:r>
          </a:p>
          <a:p>
            <a:r>
              <a:rPr lang="en-US" dirty="0" smtClean="0"/>
              <a:t>23</a:t>
            </a:r>
          </a:p>
          <a:p>
            <a:r>
              <a:rPr lang="en-US" dirty="0" smtClean="0"/>
              <a:t>24</a:t>
            </a:r>
          </a:p>
          <a:p>
            <a:r>
              <a:rPr lang="en-US" dirty="0" smtClean="0"/>
              <a:t>25</a:t>
            </a:r>
          </a:p>
          <a:p>
            <a:r>
              <a:rPr lang="en-US" dirty="0" smtClean="0"/>
              <a:t>26</a:t>
            </a:r>
          </a:p>
          <a:p>
            <a:r>
              <a:rPr lang="en-US" dirty="0" smtClean="0"/>
              <a:t>27</a:t>
            </a:r>
          </a:p>
          <a:p>
            <a:r>
              <a:rPr lang="en-US" dirty="0" smtClean="0"/>
              <a:t>28</a:t>
            </a:r>
          </a:p>
          <a:p>
            <a:r>
              <a:rPr lang="en-US" dirty="0" smtClean="0"/>
              <a:t>29</a:t>
            </a:r>
          </a:p>
          <a:p>
            <a:r>
              <a:rPr lang="en-US" dirty="0" smtClean="0"/>
              <a:t>30</a:t>
            </a:r>
          </a:p>
          <a:p>
            <a:r>
              <a:rPr lang="en-US" dirty="0" smtClean="0"/>
              <a:t>31</a:t>
            </a:r>
            <a:endParaRPr lang="en-US" dirty="0"/>
          </a:p>
        </p:txBody>
      </p:sp>
    </p:spTree>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60622" b="237"/>
          <a:stretch/>
        </p:blipFill>
        <p:spPr bwMode="auto">
          <a:xfrm>
            <a:off x="102528" y="1447800"/>
            <a:ext cx="9027476" cy="488146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Shape 109"/>
          <p:cNvSpPr txBox="1"/>
          <p:nvPr/>
        </p:nvSpPr>
        <p:spPr>
          <a:xfrm>
            <a:off x="161729" y="6285722"/>
            <a:ext cx="8807614" cy="3810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2809752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5302" b="58282"/>
          <a:stretch/>
        </p:blipFill>
        <p:spPr bwMode="auto">
          <a:xfrm>
            <a:off x="262812" y="18661"/>
            <a:ext cx="8382000" cy="533711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Shape 109"/>
          <p:cNvSpPr txBox="1"/>
          <p:nvPr/>
        </p:nvSpPr>
        <p:spPr>
          <a:xfrm>
            <a:off x="161729" y="6285722"/>
            <a:ext cx="8807614" cy="3810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27847309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41021" b="27975"/>
          <a:stretch/>
        </p:blipFill>
        <p:spPr bwMode="auto">
          <a:xfrm>
            <a:off x="76200" y="1143000"/>
            <a:ext cx="8893143" cy="37338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3" name="Shape 109"/>
          <p:cNvSpPr txBox="1"/>
          <p:nvPr/>
        </p:nvSpPr>
        <p:spPr>
          <a:xfrm>
            <a:off x="161729" y="6285722"/>
            <a:ext cx="8807614" cy="3810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70595597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t="7302" b="48954"/>
          <a:stretch/>
        </p:blipFill>
        <p:spPr bwMode="auto">
          <a:xfrm>
            <a:off x="762000" y="1371600"/>
            <a:ext cx="7664496" cy="468707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2" name="Rectangle 1"/>
          <p:cNvSpPr/>
          <p:nvPr/>
        </p:nvSpPr>
        <p:spPr>
          <a:xfrm>
            <a:off x="1674417" y="457200"/>
            <a:ext cx="5795176" cy="707886"/>
          </a:xfrm>
          <a:prstGeom prst="rect">
            <a:avLst/>
          </a:prstGeom>
          <a:noFill/>
        </p:spPr>
        <p:txBody>
          <a:bodyPr wrap="none" lIns="91440" tIns="45720" rIns="91440" bIns="45720">
            <a:spAutoFit/>
          </a:bodyPr>
          <a:lstStyle/>
          <a:p>
            <a:pPr algn="ctr"/>
            <a:r>
              <a:rPr lang="en-US" sz="4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Don’t ban youth sports</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 xmlns:p14="http://schemas.microsoft.com/office/powerpoint/2010/main" val="256197069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664" t="50160" b="7155"/>
          <a:stretch/>
        </p:blipFill>
        <p:spPr bwMode="auto">
          <a:xfrm>
            <a:off x="508518" y="609600"/>
            <a:ext cx="7536978" cy="457355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rotWithShape="1">
          <a:blip r:embed="rId3">
            <a:extLst>
              <a:ext uri="{28A0092B-C50C-407E-A947-70E740481C1C}">
                <a14:useLocalDpi xmlns="" xmlns:a14="http://schemas.microsoft.com/office/drawing/2010/main" val="0"/>
              </a:ext>
            </a:extLst>
          </a:blip>
          <a:srcRect t="5909" b="81106"/>
          <a:stretch/>
        </p:blipFill>
        <p:spPr bwMode="auto">
          <a:xfrm>
            <a:off x="152400" y="5180045"/>
            <a:ext cx="7969296" cy="12791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03505736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104900"/>
            <a:ext cx="8534400" cy="990599"/>
          </a:xfrm>
        </p:spPr>
        <p:txBody>
          <a:bodyPr/>
          <a:lstStyle/>
          <a:p>
            <a:r>
              <a:rPr lang="en-US" sz="2800" b="1" dirty="0" smtClean="0"/>
              <a:t>Strategy 2:  Cut Apart and Reorder Paragraphs</a:t>
            </a:r>
            <a:br>
              <a:rPr lang="en-US" sz="2800" b="1" dirty="0" smtClean="0"/>
            </a:br>
            <a:r>
              <a:rPr lang="en-US" sz="2800" b="1" dirty="0"/>
              <a:t/>
            </a:r>
            <a:br>
              <a:rPr lang="en-US" sz="2800" b="1" dirty="0"/>
            </a:br>
            <a:r>
              <a:rPr lang="en-US" sz="2800" b="1" dirty="0" smtClean="0"/>
              <a:t>Note:  It’s ok to cut words/phrases/sentences that you no longer need.</a:t>
            </a:r>
            <a:endParaRPr lang="en-US" sz="2800" b="1" dirty="0"/>
          </a:p>
        </p:txBody>
      </p:sp>
      <p:pic>
        <p:nvPicPr>
          <p:cNvPr id="4" name="Picture 3"/>
          <p:cNvPicPr>
            <a:picLocks noChangeAspect="1"/>
          </p:cNvPicPr>
          <p:nvPr/>
        </p:nvPicPr>
        <p:blipFill rotWithShape="1">
          <a:blip r:embed="rId2">
            <a:extLst>
              <a:ext uri="{28A0092B-C50C-407E-A947-70E740481C1C}">
                <a14:useLocalDpi xmlns="" xmlns:a14="http://schemas.microsoft.com/office/drawing/2010/main" val="0"/>
              </a:ext>
            </a:extLst>
          </a:blip>
          <a:srcRect l="20766" t="6803" r="70115" b="-1450"/>
          <a:stretch/>
        </p:blipFill>
        <p:spPr>
          <a:xfrm rot="4910478">
            <a:off x="5749594" y="3530799"/>
            <a:ext cx="741787" cy="4330960"/>
          </a:xfrm>
          <a:prstGeom prst="rect">
            <a:avLst/>
          </a:prstGeom>
        </p:spPr>
      </p:pic>
      <p:pic>
        <p:nvPicPr>
          <p:cNvPr id="5" name="Picture 4"/>
          <p:cNvPicPr>
            <a:picLocks noChangeAspect="1"/>
          </p:cNvPicPr>
          <p:nvPr/>
        </p:nvPicPr>
        <p:blipFill rotWithShape="1">
          <a:blip r:embed="rId3">
            <a:extLst>
              <a:ext uri="{28A0092B-C50C-407E-A947-70E740481C1C}">
                <a14:useLocalDpi xmlns="" xmlns:a14="http://schemas.microsoft.com/office/drawing/2010/main" val="0"/>
              </a:ext>
            </a:extLst>
          </a:blip>
          <a:srcRect l="25867" t="58376" r="22041" b="8731"/>
          <a:stretch/>
        </p:blipFill>
        <p:spPr>
          <a:xfrm rot="10800000">
            <a:off x="3124200" y="4419600"/>
            <a:ext cx="3581400" cy="1272069"/>
          </a:xfrm>
          <a:prstGeom prst="rect">
            <a:avLst/>
          </a:prstGeom>
        </p:spPr>
      </p:pic>
      <p:pic>
        <p:nvPicPr>
          <p:cNvPr id="7" name="Picture 6"/>
          <p:cNvPicPr>
            <a:picLocks noChangeAspect="1"/>
          </p:cNvPicPr>
          <p:nvPr/>
        </p:nvPicPr>
        <p:blipFill rotWithShape="1">
          <a:blip r:embed="rId2">
            <a:extLst>
              <a:ext uri="{28A0092B-C50C-407E-A947-70E740481C1C}">
                <a14:useLocalDpi xmlns="" xmlns:a14="http://schemas.microsoft.com/office/drawing/2010/main" val="0"/>
              </a:ext>
            </a:extLst>
          </a:blip>
          <a:srcRect l="49861" t="1451" r="42737" b="44"/>
          <a:stretch/>
        </p:blipFill>
        <p:spPr>
          <a:xfrm rot="7452811">
            <a:off x="1879127" y="1914021"/>
            <a:ext cx="508946" cy="3810001"/>
          </a:xfrm>
          <a:prstGeom prst="rect">
            <a:avLst/>
          </a:prstGeom>
        </p:spPr>
      </p:pic>
      <p:pic>
        <p:nvPicPr>
          <p:cNvPr id="8" name="Picture 7"/>
          <p:cNvPicPr>
            <a:picLocks noChangeAspect="1"/>
          </p:cNvPicPr>
          <p:nvPr/>
        </p:nvPicPr>
        <p:blipFill rotWithShape="1">
          <a:blip r:embed="rId3">
            <a:extLst>
              <a:ext uri="{28A0092B-C50C-407E-A947-70E740481C1C}">
                <a14:useLocalDpi xmlns="" xmlns:a14="http://schemas.microsoft.com/office/drawing/2010/main" val="0"/>
              </a:ext>
            </a:extLst>
          </a:blip>
          <a:srcRect l="25867" t="10635" r="22041" b="58392"/>
          <a:stretch/>
        </p:blipFill>
        <p:spPr>
          <a:xfrm rot="12862380">
            <a:off x="4809931" y="3946783"/>
            <a:ext cx="3581400" cy="1197826"/>
          </a:xfrm>
          <a:prstGeom prst="rect">
            <a:avLst/>
          </a:prstGeom>
        </p:spPr>
      </p:pic>
      <p:pic>
        <p:nvPicPr>
          <p:cNvPr id="9" name="Picture 8"/>
          <p:cNvPicPr>
            <a:picLocks noChangeAspect="1"/>
          </p:cNvPicPr>
          <p:nvPr/>
        </p:nvPicPr>
        <p:blipFill rotWithShape="1">
          <a:blip r:embed="rId3">
            <a:extLst>
              <a:ext uri="{28A0092B-C50C-407E-A947-70E740481C1C}">
                <a14:useLocalDpi xmlns="" xmlns:a14="http://schemas.microsoft.com/office/drawing/2010/main" val="0"/>
              </a:ext>
            </a:extLst>
          </a:blip>
          <a:srcRect l="25867" t="39075" r="22041" b="41101"/>
          <a:stretch/>
        </p:blipFill>
        <p:spPr>
          <a:xfrm rot="10800000">
            <a:off x="4735286" y="2793681"/>
            <a:ext cx="3581400" cy="766665"/>
          </a:xfrm>
          <a:prstGeom prst="rect">
            <a:avLst/>
          </a:prstGeom>
        </p:spPr>
      </p:pic>
      <p:pic>
        <p:nvPicPr>
          <p:cNvPr id="10" name="Picture 9"/>
          <p:cNvPicPr>
            <a:picLocks noChangeAspect="1"/>
          </p:cNvPicPr>
          <p:nvPr/>
        </p:nvPicPr>
        <p:blipFill rotWithShape="1">
          <a:blip r:embed="rId2">
            <a:extLst>
              <a:ext uri="{28A0092B-C50C-407E-A947-70E740481C1C}">
                <a14:useLocalDpi xmlns="" xmlns:a14="http://schemas.microsoft.com/office/drawing/2010/main" val="0"/>
              </a:ext>
            </a:extLst>
          </a:blip>
          <a:srcRect l="39597" t="1141" r="56788" b="355"/>
          <a:stretch/>
        </p:blipFill>
        <p:spPr>
          <a:xfrm rot="5400000">
            <a:off x="6683752" y="1511483"/>
            <a:ext cx="294066" cy="3886201"/>
          </a:xfrm>
          <a:prstGeom prst="rect">
            <a:avLst/>
          </a:prstGeom>
        </p:spPr>
      </p:pic>
      <p:pic>
        <p:nvPicPr>
          <p:cNvPr id="11" name="Picture 10"/>
          <p:cNvPicPr>
            <a:picLocks noChangeAspect="1"/>
          </p:cNvPicPr>
          <p:nvPr/>
        </p:nvPicPr>
        <p:blipFill rotWithShape="1">
          <a:blip r:embed="rId2">
            <a:extLst>
              <a:ext uri="{28A0092B-C50C-407E-A947-70E740481C1C}">
                <a14:useLocalDpi xmlns="" xmlns:a14="http://schemas.microsoft.com/office/drawing/2010/main" val="0"/>
              </a:ext>
            </a:extLst>
          </a:blip>
          <a:srcRect l="53646" r="39909" b="1496"/>
          <a:stretch/>
        </p:blipFill>
        <p:spPr>
          <a:xfrm rot="4526891">
            <a:off x="4116369" y="1259059"/>
            <a:ext cx="443199" cy="3810002"/>
          </a:xfrm>
          <a:prstGeom prst="rect">
            <a:avLst/>
          </a:prstGeom>
        </p:spPr>
      </p:pic>
      <p:sp>
        <p:nvSpPr>
          <p:cNvPr id="13" name="TextBox 12"/>
          <p:cNvSpPr txBox="1"/>
          <p:nvPr/>
        </p:nvSpPr>
        <p:spPr>
          <a:xfrm>
            <a:off x="381000" y="4990721"/>
            <a:ext cx="968835" cy="307777"/>
          </a:xfrm>
          <a:prstGeom prst="rect">
            <a:avLst/>
          </a:prstGeom>
          <a:solidFill>
            <a:schemeClr val="accent5">
              <a:lumMod val="50000"/>
            </a:schemeClr>
          </a:solidFill>
        </p:spPr>
        <p:txBody>
          <a:bodyPr wrap="square" rtlCol="0">
            <a:spAutoFit/>
          </a:bodyPr>
          <a:lstStyle/>
          <a:p>
            <a:endParaRPr lang="en-US" dirty="0"/>
          </a:p>
        </p:txBody>
      </p:sp>
      <p:pic>
        <p:nvPicPr>
          <p:cNvPr id="14" name="Picture 13"/>
          <p:cNvPicPr>
            <a:picLocks noChangeAspect="1"/>
          </p:cNvPicPr>
          <p:nvPr/>
        </p:nvPicPr>
        <p:blipFill rotWithShape="1">
          <a:blip r:embed="rId2">
            <a:extLst>
              <a:ext uri="{28A0092B-C50C-407E-A947-70E740481C1C}">
                <a14:useLocalDpi xmlns="" xmlns:a14="http://schemas.microsoft.com/office/drawing/2010/main" val="0"/>
              </a:ext>
            </a:extLst>
          </a:blip>
          <a:srcRect l="59763" t="1496" r="19640" b="1447"/>
          <a:stretch/>
        </p:blipFill>
        <p:spPr>
          <a:xfrm rot="3449471">
            <a:off x="1437139" y="2870470"/>
            <a:ext cx="1416252" cy="3754016"/>
          </a:xfrm>
          <a:prstGeom prst="rect">
            <a:avLst/>
          </a:prstGeom>
        </p:spPr>
      </p:pic>
      <p:pic>
        <p:nvPicPr>
          <p:cNvPr id="18" name="Picture 17"/>
          <p:cNvPicPr>
            <a:picLocks noChangeAspect="1"/>
          </p:cNvPicPr>
          <p:nvPr/>
        </p:nvPicPr>
        <p:blipFill rotWithShape="1">
          <a:blip r:embed="rId2">
            <a:extLst>
              <a:ext uri="{28A0092B-C50C-407E-A947-70E740481C1C}">
                <a14:useLocalDpi xmlns="" xmlns:a14="http://schemas.microsoft.com/office/drawing/2010/main" val="0"/>
              </a:ext>
            </a:extLst>
          </a:blip>
          <a:srcRect l="56859" t="5885" r="36394" b="-1451"/>
          <a:stretch/>
        </p:blipFill>
        <p:spPr>
          <a:xfrm rot="7603672">
            <a:off x="6061705" y="2599654"/>
            <a:ext cx="548882" cy="4372949"/>
          </a:xfrm>
          <a:prstGeom prst="rect">
            <a:avLst/>
          </a:prstGeom>
        </p:spPr>
      </p:pic>
      <p:sp>
        <p:nvSpPr>
          <p:cNvPr id="21" name="TextBox 20"/>
          <p:cNvSpPr txBox="1"/>
          <p:nvPr/>
        </p:nvSpPr>
        <p:spPr>
          <a:xfrm>
            <a:off x="5463850" y="3100069"/>
            <a:ext cx="2852836" cy="153888"/>
          </a:xfrm>
          <a:prstGeom prst="rect">
            <a:avLst/>
          </a:prstGeom>
          <a:solidFill>
            <a:schemeClr val="accent5">
              <a:lumMod val="50000"/>
            </a:schemeClr>
          </a:solidFill>
        </p:spPr>
        <p:txBody>
          <a:bodyPr wrap="square" rtlCol="0">
            <a:spAutoFit/>
          </a:bodyPr>
          <a:lstStyle/>
          <a:p>
            <a:endParaRPr lang="en-US" dirty="0"/>
          </a:p>
        </p:txBody>
      </p:sp>
      <p:sp>
        <p:nvSpPr>
          <p:cNvPr id="23" name="TextBox 22"/>
          <p:cNvSpPr txBox="1"/>
          <p:nvPr/>
        </p:nvSpPr>
        <p:spPr>
          <a:xfrm>
            <a:off x="4735286" y="3387798"/>
            <a:ext cx="1132115" cy="153888"/>
          </a:xfrm>
          <a:prstGeom prst="rect">
            <a:avLst/>
          </a:prstGeom>
          <a:solidFill>
            <a:schemeClr val="accent5">
              <a:lumMod val="50000"/>
            </a:schemeClr>
          </a:solidFill>
        </p:spPr>
        <p:txBody>
          <a:bodyPr wrap="square" rtlCol="0">
            <a:spAutoFit/>
          </a:bodyPr>
          <a:lstStyle/>
          <a:p>
            <a:endParaRPr lang="en-US" dirty="0"/>
          </a:p>
        </p:txBody>
      </p:sp>
      <p:sp>
        <p:nvSpPr>
          <p:cNvPr id="24" name="TextBox 23"/>
          <p:cNvSpPr txBox="1"/>
          <p:nvPr/>
        </p:nvSpPr>
        <p:spPr>
          <a:xfrm>
            <a:off x="7162802" y="3352057"/>
            <a:ext cx="1524001" cy="153888"/>
          </a:xfrm>
          <a:prstGeom prst="rect">
            <a:avLst/>
          </a:prstGeom>
          <a:solidFill>
            <a:schemeClr val="accent5">
              <a:lumMod val="50000"/>
            </a:schemeClr>
          </a:solidFill>
        </p:spPr>
        <p:txBody>
          <a:bodyPr wrap="square" rtlCol="0">
            <a:spAutoFit/>
          </a:bodyPr>
          <a:lstStyle/>
          <a:p>
            <a:endParaRPr lang="en-US" dirty="0"/>
          </a:p>
        </p:txBody>
      </p:sp>
      <p:sp>
        <p:nvSpPr>
          <p:cNvPr id="25" name="Shape 109"/>
          <p:cNvSpPr txBox="1"/>
          <p:nvPr/>
        </p:nvSpPr>
        <p:spPr>
          <a:xfrm>
            <a:off x="161729" y="6285722"/>
            <a:ext cx="8677471" cy="3810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12053272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534400" cy="990599"/>
          </a:xfrm>
        </p:spPr>
        <p:txBody>
          <a:bodyPr/>
          <a:lstStyle/>
          <a:p>
            <a:r>
              <a:rPr lang="en-US" sz="2800" b="1" dirty="0" smtClean="0"/>
              <a:t>A Possible New Order</a:t>
            </a:r>
            <a:endParaRPr lang="en-US" sz="2800" b="1" dirty="0"/>
          </a:p>
        </p:txBody>
      </p:sp>
      <p:pic>
        <p:nvPicPr>
          <p:cNvPr id="4" name="Picture 3"/>
          <p:cNvPicPr>
            <a:picLocks noChangeAspect="1"/>
          </p:cNvPicPr>
          <p:nvPr/>
        </p:nvPicPr>
        <p:blipFill rotWithShape="1">
          <a:blip r:embed="rId2">
            <a:extLst>
              <a:ext uri="{28A0092B-C50C-407E-A947-70E740481C1C}">
                <a14:useLocalDpi xmlns="" xmlns:a14="http://schemas.microsoft.com/office/drawing/2010/main" val="0"/>
              </a:ext>
            </a:extLst>
          </a:blip>
          <a:srcRect l="20766" t="6803" r="70115" b="-1450"/>
          <a:stretch/>
        </p:blipFill>
        <p:spPr>
          <a:xfrm rot="5400000">
            <a:off x="1946985" y="-422986"/>
            <a:ext cx="741787" cy="4330960"/>
          </a:xfrm>
          <a:prstGeom prst="rect">
            <a:avLst/>
          </a:prstGeom>
        </p:spPr>
      </p:pic>
      <p:pic>
        <p:nvPicPr>
          <p:cNvPr id="5" name="Picture 4"/>
          <p:cNvPicPr>
            <a:picLocks noChangeAspect="1"/>
          </p:cNvPicPr>
          <p:nvPr/>
        </p:nvPicPr>
        <p:blipFill rotWithShape="1">
          <a:blip r:embed="rId3">
            <a:extLst>
              <a:ext uri="{28A0092B-C50C-407E-A947-70E740481C1C}">
                <a14:useLocalDpi xmlns="" xmlns:a14="http://schemas.microsoft.com/office/drawing/2010/main" val="0"/>
              </a:ext>
            </a:extLst>
          </a:blip>
          <a:srcRect l="25867" t="58376" r="22041" b="8731"/>
          <a:stretch/>
        </p:blipFill>
        <p:spPr>
          <a:xfrm rot="10800000">
            <a:off x="228600" y="2156931"/>
            <a:ext cx="3581400" cy="1272069"/>
          </a:xfrm>
          <a:prstGeom prst="rect">
            <a:avLst/>
          </a:prstGeom>
        </p:spPr>
      </p:pic>
      <p:sp>
        <p:nvSpPr>
          <p:cNvPr id="6" name="TextBox 5"/>
          <p:cNvSpPr txBox="1"/>
          <p:nvPr/>
        </p:nvSpPr>
        <p:spPr>
          <a:xfrm>
            <a:off x="4265644" y="5334000"/>
            <a:ext cx="4508242" cy="707886"/>
          </a:xfrm>
          <a:prstGeom prst="rect">
            <a:avLst/>
          </a:prstGeom>
          <a:solidFill>
            <a:schemeClr val="accent1"/>
          </a:solidFill>
        </p:spPr>
        <p:txBody>
          <a:bodyPr wrap="square" rtlCol="0">
            <a:spAutoFit/>
          </a:bodyPr>
          <a:lstStyle/>
          <a:p>
            <a:r>
              <a:rPr lang="en-US" sz="2000" b="1" dirty="0" smtClean="0">
                <a:solidFill>
                  <a:schemeClr val="bg1"/>
                </a:solidFill>
              </a:rPr>
              <a:t>What do we notice about the new draft?</a:t>
            </a:r>
            <a:endParaRPr lang="en-US" sz="2000" b="1" dirty="0">
              <a:solidFill>
                <a:schemeClr val="bg1"/>
              </a:solidFill>
            </a:endParaRPr>
          </a:p>
        </p:txBody>
      </p:sp>
      <p:pic>
        <p:nvPicPr>
          <p:cNvPr id="7" name="Picture 6"/>
          <p:cNvPicPr>
            <a:picLocks noChangeAspect="1"/>
          </p:cNvPicPr>
          <p:nvPr/>
        </p:nvPicPr>
        <p:blipFill rotWithShape="1">
          <a:blip r:embed="rId2">
            <a:extLst>
              <a:ext uri="{28A0092B-C50C-407E-A947-70E740481C1C}">
                <a14:useLocalDpi xmlns="" xmlns:a14="http://schemas.microsoft.com/office/drawing/2010/main" val="0"/>
              </a:ext>
            </a:extLst>
          </a:blip>
          <a:srcRect l="49861" t="1451" r="42737" b="44"/>
          <a:stretch/>
        </p:blipFill>
        <p:spPr>
          <a:xfrm rot="5400000">
            <a:off x="1879127" y="1914021"/>
            <a:ext cx="508946" cy="3810001"/>
          </a:xfrm>
          <a:prstGeom prst="rect">
            <a:avLst/>
          </a:prstGeom>
        </p:spPr>
      </p:pic>
      <p:pic>
        <p:nvPicPr>
          <p:cNvPr id="8" name="Picture 7"/>
          <p:cNvPicPr>
            <a:picLocks noChangeAspect="1"/>
          </p:cNvPicPr>
          <p:nvPr/>
        </p:nvPicPr>
        <p:blipFill rotWithShape="1">
          <a:blip r:embed="rId3">
            <a:extLst>
              <a:ext uri="{28A0092B-C50C-407E-A947-70E740481C1C}">
                <a14:useLocalDpi xmlns="" xmlns:a14="http://schemas.microsoft.com/office/drawing/2010/main" val="0"/>
              </a:ext>
            </a:extLst>
          </a:blip>
          <a:srcRect l="25867" t="10635" r="22041" b="58392"/>
          <a:stretch/>
        </p:blipFill>
        <p:spPr>
          <a:xfrm rot="10800000">
            <a:off x="4800600" y="3945228"/>
            <a:ext cx="3581400" cy="1197826"/>
          </a:xfrm>
          <a:prstGeom prst="rect">
            <a:avLst/>
          </a:prstGeom>
        </p:spPr>
      </p:pic>
      <p:sp>
        <p:nvSpPr>
          <p:cNvPr id="3" name="Multiply 2"/>
          <p:cNvSpPr/>
          <p:nvPr/>
        </p:nvSpPr>
        <p:spPr>
          <a:xfrm>
            <a:off x="685800" y="2209800"/>
            <a:ext cx="228600" cy="1524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rotWithShape="1">
          <a:blip r:embed="rId3">
            <a:extLst>
              <a:ext uri="{28A0092B-C50C-407E-A947-70E740481C1C}">
                <a14:useLocalDpi xmlns="" xmlns:a14="http://schemas.microsoft.com/office/drawing/2010/main" val="0"/>
              </a:ext>
            </a:extLst>
          </a:blip>
          <a:srcRect l="25867" t="39075" r="22041" b="41101"/>
          <a:stretch/>
        </p:blipFill>
        <p:spPr>
          <a:xfrm rot="10800000">
            <a:off x="4735286" y="2793681"/>
            <a:ext cx="3581400" cy="766665"/>
          </a:xfrm>
          <a:prstGeom prst="rect">
            <a:avLst/>
          </a:prstGeom>
        </p:spPr>
      </p:pic>
      <p:pic>
        <p:nvPicPr>
          <p:cNvPr id="10" name="Picture 9"/>
          <p:cNvPicPr>
            <a:picLocks noChangeAspect="1"/>
          </p:cNvPicPr>
          <p:nvPr/>
        </p:nvPicPr>
        <p:blipFill rotWithShape="1">
          <a:blip r:embed="rId2">
            <a:extLst>
              <a:ext uri="{28A0092B-C50C-407E-A947-70E740481C1C}">
                <a14:useLocalDpi xmlns="" xmlns:a14="http://schemas.microsoft.com/office/drawing/2010/main" val="0"/>
              </a:ext>
            </a:extLst>
          </a:blip>
          <a:srcRect l="39597" t="1141" r="56788" b="355"/>
          <a:stretch/>
        </p:blipFill>
        <p:spPr>
          <a:xfrm rot="5400000">
            <a:off x="6683752" y="1511483"/>
            <a:ext cx="294066" cy="3886201"/>
          </a:xfrm>
          <a:prstGeom prst="rect">
            <a:avLst/>
          </a:prstGeom>
        </p:spPr>
      </p:pic>
      <p:pic>
        <p:nvPicPr>
          <p:cNvPr id="11" name="Picture 10"/>
          <p:cNvPicPr>
            <a:picLocks noChangeAspect="1"/>
          </p:cNvPicPr>
          <p:nvPr/>
        </p:nvPicPr>
        <p:blipFill rotWithShape="1">
          <a:blip r:embed="rId2">
            <a:extLst>
              <a:ext uri="{28A0092B-C50C-407E-A947-70E740481C1C}">
                <a14:useLocalDpi xmlns="" xmlns:a14="http://schemas.microsoft.com/office/drawing/2010/main" val="0"/>
              </a:ext>
            </a:extLst>
          </a:blip>
          <a:srcRect l="53646" r="39909" b="1496"/>
          <a:stretch/>
        </p:blipFill>
        <p:spPr>
          <a:xfrm rot="5400000">
            <a:off x="6560201" y="-223152"/>
            <a:ext cx="443199" cy="3810002"/>
          </a:xfrm>
          <a:prstGeom prst="rect">
            <a:avLst/>
          </a:prstGeom>
        </p:spPr>
      </p:pic>
      <p:sp>
        <p:nvSpPr>
          <p:cNvPr id="12" name="TextBox 11"/>
          <p:cNvSpPr txBox="1"/>
          <p:nvPr/>
        </p:nvSpPr>
        <p:spPr>
          <a:xfrm>
            <a:off x="1525558" y="3883838"/>
            <a:ext cx="2513043" cy="307777"/>
          </a:xfrm>
          <a:prstGeom prst="rect">
            <a:avLst/>
          </a:prstGeom>
          <a:solidFill>
            <a:schemeClr val="accent5">
              <a:lumMod val="50000"/>
            </a:schemeClr>
          </a:solidFill>
        </p:spPr>
        <p:txBody>
          <a:bodyPr wrap="square" rtlCol="0">
            <a:spAutoFit/>
          </a:bodyPr>
          <a:lstStyle/>
          <a:p>
            <a:endParaRPr lang="en-US" dirty="0"/>
          </a:p>
        </p:txBody>
      </p:sp>
      <p:sp>
        <p:nvSpPr>
          <p:cNvPr id="13" name="TextBox 12"/>
          <p:cNvSpPr txBox="1"/>
          <p:nvPr/>
        </p:nvSpPr>
        <p:spPr>
          <a:xfrm>
            <a:off x="381000" y="4990721"/>
            <a:ext cx="968835" cy="307777"/>
          </a:xfrm>
          <a:prstGeom prst="rect">
            <a:avLst/>
          </a:prstGeom>
          <a:solidFill>
            <a:schemeClr val="accent5">
              <a:lumMod val="50000"/>
            </a:schemeClr>
          </a:solidFill>
        </p:spPr>
        <p:txBody>
          <a:bodyPr wrap="square" rtlCol="0">
            <a:spAutoFit/>
          </a:bodyPr>
          <a:lstStyle/>
          <a:p>
            <a:endParaRPr lang="en-US" dirty="0"/>
          </a:p>
        </p:txBody>
      </p:sp>
      <p:pic>
        <p:nvPicPr>
          <p:cNvPr id="14" name="Picture 13"/>
          <p:cNvPicPr>
            <a:picLocks noChangeAspect="1"/>
          </p:cNvPicPr>
          <p:nvPr/>
        </p:nvPicPr>
        <p:blipFill rotWithShape="1">
          <a:blip r:embed="rId2">
            <a:extLst>
              <a:ext uri="{28A0092B-C50C-407E-A947-70E740481C1C}">
                <a14:useLocalDpi xmlns="" xmlns:a14="http://schemas.microsoft.com/office/drawing/2010/main" val="0"/>
              </a:ext>
            </a:extLst>
          </a:blip>
          <a:srcRect l="59763" t="1496" r="19640" b="1447"/>
          <a:stretch/>
        </p:blipFill>
        <p:spPr>
          <a:xfrm rot="5400000">
            <a:off x="1437138" y="2870470"/>
            <a:ext cx="1416252" cy="3754015"/>
          </a:xfrm>
          <a:prstGeom prst="rect">
            <a:avLst/>
          </a:prstGeom>
        </p:spPr>
      </p:pic>
      <p:sp>
        <p:nvSpPr>
          <p:cNvPr id="15" name="TextBox 14"/>
          <p:cNvSpPr txBox="1"/>
          <p:nvPr/>
        </p:nvSpPr>
        <p:spPr>
          <a:xfrm>
            <a:off x="228599" y="4153815"/>
            <a:ext cx="1524001" cy="153888"/>
          </a:xfrm>
          <a:prstGeom prst="rect">
            <a:avLst/>
          </a:prstGeom>
          <a:solidFill>
            <a:schemeClr val="accent5">
              <a:lumMod val="50000"/>
            </a:schemeClr>
          </a:solidFill>
        </p:spPr>
        <p:txBody>
          <a:bodyPr wrap="square" rtlCol="0">
            <a:spAutoFit/>
          </a:bodyPr>
          <a:lstStyle/>
          <a:p>
            <a:endParaRPr lang="en-US" dirty="0"/>
          </a:p>
        </p:txBody>
      </p:sp>
      <p:sp>
        <p:nvSpPr>
          <p:cNvPr id="16" name="TextBox 15"/>
          <p:cNvSpPr txBox="1"/>
          <p:nvPr/>
        </p:nvSpPr>
        <p:spPr>
          <a:xfrm>
            <a:off x="4876799" y="1524000"/>
            <a:ext cx="1174103" cy="153888"/>
          </a:xfrm>
          <a:prstGeom prst="rect">
            <a:avLst/>
          </a:prstGeom>
          <a:solidFill>
            <a:schemeClr val="accent5">
              <a:lumMod val="50000"/>
            </a:schemeClr>
          </a:solidFill>
        </p:spPr>
        <p:txBody>
          <a:bodyPr wrap="square" rtlCol="0">
            <a:spAutoFit/>
          </a:bodyPr>
          <a:lstStyle/>
          <a:p>
            <a:endParaRPr lang="en-US" dirty="0"/>
          </a:p>
        </p:txBody>
      </p:sp>
      <p:sp>
        <p:nvSpPr>
          <p:cNvPr id="17" name="TextBox 16"/>
          <p:cNvSpPr txBox="1"/>
          <p:nvPr/>
        </p:nvSpPr>
        <p:spPr>
          <a:xfrm>
            <a:off x="7833049" y="1683603"/>
            <a:ext cx="853754" cy="153888"/>
          </a:xfrm>
          <a:prstGeom prst="rect">
            <a:avLst/>
          </a:prstGeom>
          <a:solidFill>
            <a:schemeClr val="accent5">
              <a:lumMod val="50000"/>
            </a:schemeClr>
          </a:solidFill>
        </p:spPr>
        <p:txBody>
          <a:bodyPr wrap="square" rtlCol="0">
            <a:spAutoFit/>
          </a:bodyPr>
          <a:lstStyle/>
          <a:p>
            <a:endParaRPr lang="en-US" dirty="0"/>
          </a:p>
        </p:txBody>
      </p:sp>
      <p:pic>
        <p:nvPicPr>
          <p:cNvPr id="18" name="Picture 17"/>
          <p:cNvPicPr>
            <a:picLocks noChangeAspect="1"/>
          </p:cNvPicPr>
          <p:nvPr/>
        </p:nvPicPr>
        <p:blipFill rotWithShape="1">
          <a:blip r:embed="rId2">
            <a:extLst>
              <a:ext uri="{28A0092B-C50C-407E-A947-70E740481C1C}">
                <a14:useLocalDpi xmlns="" xmlns:a14="http://schemas.microsoft.com/office/drawing/2010/main" val="0"/>
              </a:ext>
            </a:extLst>
          </a:blip>
          <a:srcRect l="56859" t="5885" r="36394" b="-1451"/>
          <a:stretch/>
        </p:blipFill>
        <p:spPr>
          <a:xfrm rot="5400000">
            <a:off x="6507359" y="244898"/>
            <a:ext cx="548882" cy="4372949"/>
          </a:xfrm>
          <a:prstGeom prst="rect">
            <a:avLst/>
          </a:prstGeom>
        </p:spPr>
      </p:pic>
      <p:sp>
        <p:nvSpPr>
          <p:cNvPr id="19" name="TextBox 18"/>
          <p:cNvSpPr txBox="1"/>
          <p:nvPr/>
        </p:nvSpPr>
        <p:spPr>
          <a:xfrm>
            <a:off x="4609321" y="2156931"/>
            <a:ext cx="3620279" cy="307777"/>
          </a:xfrm>
          <a:prstGeom prst="rect">
            <a:avLst/>
          </a:prstGeom>
          <a:solidFill>
            <a:schemeClr val="accent5">
              <a:lumMod val="50000"/>
            </a:schemeClr>
          </a:solidFill>
        </p:spPr>
        <p:txBody>
          <a:bodyPr wrap="square" rtlCol="0">
            <a:spAutoFit/>
          </a:bodyPr>
          <a:lstStyle/>
          <a:p>
            <a:endParaRPr lang="en-US" dirty="0"/>
          </a:p>
        </p:txBody>
      </p:sp>
      <p:sp>
        <p:nvSpPr>
          <p:cNvPr id="20" name="TextBox 19"/>
          <p:cNvSpPr txBox="1"/>
          <p:nvPr/>
        </p:nvSpPr>
        <p:spPr>
          <a:xfrm>
            <a:off x="6553200" y="2464708"/>
            <a:ext cx="2438400" cy="153888"/>
          </a:xfrm>
          <a:prstGeom prst="rect">
            <a:avLst/>
          </a:prstGeom>
          <a:solidFill>
            <a:schemeClr val="accent5">
              <a:lumMod val="50000"/>
            </a:schemeClr>
          </a:solidFill>
        </p:spPr>
        <p:txBody>
          <a:bodyPr wrap="square" rtlCol="0">
            <a:spAutoFit/>
          </a:bodyPr>
          <a:lstStyle/>
          <a:p>
            <a:endParaRPr lang="en-US" dirty="0"/>
          </a:p>
        </p:txBody>
      </p:sp>
      <p:sp>
        <p:nvSpPr>
          <p:cNvPr id="21" name="TextBox 20"/>
          <p:cNvSpPr txBox="1"/>
          <p:nvPr/>
        </p:nvSpPr>
        <p:spPr>
          <a:xfrm>
            <a:off x="5463850" y="3100069"/>
            <a:ext cx="2852836" cy="153888"/>
          </a:xfrm>
          <a:prstGeom prst="rect">
            <a:avLst/>
          </a:prstGeom>
          <a:solidFill>
            <a:schemeClr val="accent5">
              <a:lumMod val="50000"/>
            </a:schemeClr>
          </a:solidFill>
        </p:spPr>
        <p:txBody>
          <a:bodyPr wrap="square" rtlCol="0">
            <a:spAutoFit/>
          </a:bodyPr>
          <a:lstStyle/>
          <a:p>
            <a:endParaRPr lang="en-US" dirty="0"/>
          </a:p>
        </p:txBody>
      </p:sp>
      <p:sp>
        <p:nvSpPr>
          <p:cNvPr id="23" name="TextBox 22"/>
          <p:cNvSpPr txBox="1"/>
          <p:nvPr/>
        </p:nvSpPr>
        <p:spPr>
          <a:xfrm>
            <a:off x="4735286" y="3387798"/>
            <a:ext cx="1132115" cy="153888"/>
          </a:xfrm>
          <a:prstGeom prst="rect">
            <a:avLst/>
          </a:prstGeom>
          <a:solidFill>
            <a:schemeClr val="accent5">
              <a:lumMod val="50000"/>
            </a:schemeClr>
          </a:solidFill>
        </p:spPr>
        <p:txBody>
          <a:bodyPr wrap="square" rtlCol="0">
            <a:spAutoFit/>
          </a:bodyPr>
          <a:lstStyle/>
          <a:p>
            <a:endParaRPr lang="en-US" dirty="0"/>
          </a:p>
        </p:txBody>
      </p:sp>
      <p:sp>
        <p:nvSpPr>
          <p:cNvPr id="24" name="TextBox 23"/>
          <p:cNvSpPr txBox="1"/>
          <p:nvPr/>
        </p:nvSpPr>
        <p:spPr>
          <a:xfrm>
            <a:off x="7162802" y="3352057"/>
            <a:ext cx="1524001" cy="153888"/>
          </a:xfrm>
          <a:prstGeom prst="rect">
            <a:avLst/>
          </a:prstGeom>
          <a:solidFill>
            <a:schemeClr val="accent5">
              <a:lumMod val="50000"/>
            </a:schemeClr>
          </a:solidFill>
        </p:spPr>
        <p:txBody>
          <a:bodyPr wrap="square" rtlCol="0">
            <a:spAutoFit/>
          </a:bodyPr>
          <a:lstStyle/>
          <a:p>
            <a:endParaRPr lang="en-US" dirty="0"/>
          </a:p>
        </p:txBody>
      </p:sp>
      <p:sp>
        <p:nvSpPr>
          <p:cNvPr id="25" name="Shape 109"/>
          <p:cNvSpPr txBox="1"/>
          <p:nvPr/>
        </p:nvSpPr>
        <p:spPr>
          <a:xfrm>
            <a:off x="161729" y="6285722"/>
            <a:ext cx="8753671" cy="3810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21541189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398" y="457201"/>
            <a:ext cx="8534402" cy="762000"/>
          </a:xfrm>
        </p:spPr>
        <p:txBody>
          <a:bodyPr/>
          <a:lstStyle/>
          <a:p>
            <a:r>
              <a:rPr lang="en-US" sz="2800" b="1" dirty="0" smtClean="0"/>
              <a:t>Strategy 3:  Connecting evidence to the claim</a:t>
            </a:r>
            <a:endParaRPr lang="en-US" sz="2800" b="1" dirty="0"/>
          </a:p>
        </p:txBody>
      </p:sp>
      <p:pic>
        <p:nvPicPr>
          <p:cNvPr id="4" name="Picture 3"/>
          <p:cNvPicPr>
            <a:picLocks noChangeAspect="1"/>
          </p:cNvPicPr>
          <p:nvPr/>
        </p:nvPicPr>
        <p:blipFill rotWithShape="1">
          <a:blip r:embed="rId2">
            <a:extLst>
              <a:ext uri="{28A0092B-C50C-407E-A947-70E740481C1C}">
                <a14:useLocalDpi xmlns="" xmlns:a14="http://schemas.microsoft.com/office/drawing/2010/main" val="0"/>
              </a:ext>
            </a:extLst>
          </a:blip>
          <a:srcRect l="20766" t="6803" r="70115" b="-1450"/>
          <a:stretch/>
        </p:blipFill>
        <p:spPr>
          <a:xfrm rot="5400000">
            <a:off x="1946985" y="-422986"/>
            <a:ext cx="741787" cy="4330960"/>
          </a:xfrm>
          <a:prstGeom prst="rect">
            <a:avLst/>
          </a:prstGeom>
        </p:spPr>
      </p:pic>
      <p:pic>
        <p:nvPicPr>
          <p:cNvPr id="5" name="Picture 4"/>
          <p:cNvPicPr>
            <a:picLocks noChangeAspect="1"/>
          </p:cNvPicPr>
          <p:nvPr/>
        </p:nvPicPr>
        <p:blipFill rotWithShape="1">
          <a:blip r:embed="rId3">
            <a:extLst>
              <a:ext uri="{28A0092B-C50C-407E-A947-70E740481C1C}">
                <a14:useLocalDpi xmlns="" xmlns:a14="http://schemas.microsoft.com/office/drawing/2010/main" val="0"/>
              </a:ext>
            </a:extLst>
          </a:blip>
          <a:srcRect l="25867" t="58376" r="22041" b="8731"/>
          <a:stretch/>
        </p:blipFill>
        <p:spPr>
          <a:xfrm rot="10800000">
            <a:off x="228600" y="2156931"/>
            <a:ext cx="3581400" cy="1272069"/>
          </a:xfrm>
          <a:prstGeom prst="rect">
            <a:avLst/>
          </a:prstGeom>
        </p:spPr>
      </p:pic>
      <p:sp>
        <p:nvSpPr>
          <p:cNvPr id="6" name="TextBox 5"/>
          <p:cNvSpPr txBox="1"/>
          <p:nvPr/>
        </p:nvSpPr>
        <p:spPr>
          <a:xfrm>
            <a:off x="228599" y="5486400"/>
            <a:ext cx="8763001" cy="738664"/>
          </a:xfrm>
          <a:prstGeom prst="rect">
            <a:avLst/>
          </a:prstGeom>
          <a:solidFill>
            <a:schemeClr val="accent1"/>
          </a:solidFill>
        </p:spPr>
        <p:txBody>
          <a:bodyPr wrap="square" rtlCol="0">
            <a:spAutoFit/>
          </a:bodyPr>
          <a:lstStyle/>
          <a:p>
            <a:endParaRPr lang="en-US" sz="1800" b="1" dirty="0">
              <a:solidFill>
                <a:schemeClr val="bg1"/>
              </a:solidFill>
            </a:endParaRPr>
          </a:p>
          <a:p>
            <a:r>
              <a:rPr lang="en-US" sz="2400" b="1" dirty="0" smtClean="0">
                <a:solidFill>
                  <a:schemeClr val="bg1"/>
                </a:solidFill>
              </a:rPr>
              <a:t>Tool:  Evidence-Connection-Outcome Graphic Organizer</a:t>
            </a:r>
            <a:endParaRPr lang="en-US" sz="2400" b="1" dirty="0">
              <a:solidFill>
                <a:schemeClr val="bg1"/>
              </a:solidFill>
            </a:endParaRPr>
          </a:p>
        </p:txBody>
      </p:sp>
      <p:pic>
        <p:nvPicPr>
          <p:cNvPr id="7" name="Picture 6"/>
          <p:cNvPicPr>
            <a:picLocks noChangeAspect="1"/>
          </p:cNvPicPr>
          <p:nvPr/>
        </p:nvPicPr>
        <p:blipFill rotWithShape="1">
          <a:blip r:embed="rId2">
            <a:extLst>
              <a:ext uri="{28A0092B-C50C-407E-A947-70E740481C1C}">
                <a14:useLocalDpi xmlns="" xmlns:a14="http://schemas.microsoft.com/office/drawing/2010/main" val="0"/>
              </a:ext>
            </a:extLst>
          </a:blip>
          <a:srcRect l="49861" t="1451" r="42737" b="44"/>
          <a:stretch/>
        </p:blipFill>
        <p:spPr>
          <a:xfrm rot="5400000">
            <a:off x="1879127" y="1914021"/>
            <a:ext cx="508946" cy="3810001"/>
          </a:xfrm>
          <a:prstGeom prst="rect">
            <a:avLst/>
          </a:prstGeom>
        </p:spPr>
      </p:pic>
      <p:pic>
        <p:nvPicPr>
          <p:cNvPr id="8" name="Picture 7"/>
          <p:cNvPicPr>
            <a:picLocks noChangeAspect="1"/>
          </p:cNvPicPr>
          <p:nvPr/>
        </p:nvPicPr>
        <p:blipFill rotWithShape="1">
          <a:blip r:embed="rId3">
            <a:extLst>
              <a:ext uri="{28A0092B-C50C-407E-A947-70E740481C1C}">
                <a14:useLocalDpi xmlns="" xmlns:a14="http://schemas.microsoft.com/office/drawing/2010/main" val="0"/>
              </a:ext>
            </a:extLst>
          </a:blip>
          <a:srcRect l="25867" t="10635" r="22041" b="58392"/>
          <a:stretch/>
        </p:blipFill>
        <p:spPr>
          <a:xfrm rot="10800000">
            <a:off x="4800600" y="3945228"/>
            <a:ext cx="3581400" cy="1197826"/>
          </a:xfrm>
          <a:prstGeom prst="rect">
            <a:avLst/>
          </a:prstGeom>
        </p:spPr>
      </p:pic>
      <p:sp>
        <p:nvSpPr>
          <p:cNvPr id="3" name="Multiply 2"/>
          <p:cNvSpPr/>
          <p:nvPr/>
        </p:nvSpPr>
        <p:spPr>
          <a:xfrm>
            <a:off x="685800" y="2209800"/>
            <a:ext cx="228600" cy="152400"/>
          </a:xfrm>
          <a:prstGeom prst="mathMultiply">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rotWithShape="1">
          <a:blip r:embed="rId3">
            <a:extLst>
              <a:ext uri="{28A0092B-C50C-407E-A947-70E740481C1C}">
                <a14:useLocalDpi xmlns="" xmlns:a14="http://schemas.microsoft.com/office/drawing/2010/main" val="0"/>
              </a:ext>
            </a:extLst>
          </a:blip>
          <a:srcRect l="25867" t="39075" r="22041" b="41101"/>
          <a:stretch/>
        </p:blipFill>
        <p:spPr>
          <a:xfrm rot="10800000">
            <a:off x="4735286" y="2793681"/>
            <a:ext cx="3581400" cy="766665"/>
          </a:xfrm>
          <a:prstGeom prst="rect">
            <a:avLst/>
          </a:prstGeom>
        </p:spPr>
      </p:pic>
      <p:pic>
        <p:nvPicPr>
          <p:cNvPr id="10" name="Picture 9"/>
          <p:cNvPicPr>
            <a:picLocks noChangeAspect="1"/>
          </p:cNvPicPr>
          <p:nvPr/>
        </p:nvPicPr>
        <p:blipFill rotWithShape="1">
          <a:blip r:embed="rId2">
            <a:extLst>
              <a:ext uri="{28A0092B-C50C-407E-A947-70E740481C1C}">
                <a14:useLocalDpi xmlns="" xmlns:a14="http://schemas.microsoft.com/office/drawing/2010/main" val="0"/>
              </a:ext>
            </a:extLst>
          </a:blip>
          <a:srcRect l="39597" t="1141" r="56788" b="355"/>
          <a:stretch/>
        </p:blipFill>
        <p:spPr>
          <a:xfrm rot="5400000">
            <a:off x="6683752" y="1511483"/>
            <a:ext cx="294066" cy="3886201"/>
          </a:xfrm>
          <a:prstGeom prst="rect">
            <a:avLst/>
          </a:prstGeom>
        </p:spPr>
      </p:pic>
      <p:pic>
        <p:nvPicPr>
          <p:cNvPr id="11" name="Picture 10"/>
          <p:cNvPicPr>
            <a:picLocks noChangeAspect="1"/>
          </p:cNvPicPr>
          <p:nvPr/>
        </p:nvPicPr>
        <p:blipFill rotWithShape="1">
          <a:blip r:embed="rId2">
            <a:extLst>
              <a:ext uri="{28A0092B-C50C-407E-A947-70E740481C1C}">
                <a14:useLocalDpi xmlns="" xmlns:a14="http://schemas.microsoft.com/office/drawing/2010/main" val="0"/>
              </a:ext>
            </a:extLst>
          </a:blip>
          <a:srcRect l="53646" r="39909" b="1496"/>
          <a:stretch/>
        </p:blipFill>
        <p:spPr>
          <a:xfrm rot="5400000">
            <a:off x="6560201" y="-223152"/>
            <a:ext cx="443199" cy="3810002"/>
          </a:xfrm>
          <a:prstGeom prst="rect">
            <a:avLst/>
          </a:prstGeom>
        </p:spPr>
      </p:pic>
      <p:sp>
        <p:nvSpPr>
          <p:cNvPr id="12" name="TextBox 11"/>
          <p:cNvSpPr txBox="1"/>
          <p:nvPr/>
        </p:nvSpPr>
        <p:spPr>
          <a:xfrm>
            <a:off x="1525558" y="3883838"/>
            <a:ext cx="2513043" cy="307777"/>
          </a:xfrm>
          <a:prstGeom prst="rect">
            <a:avLst/>
          </a:prstGeom>
          <a:solidFill>
            <a:schemeClr val="accent5">
              <a:lumMod val="50000"/>
            </a:schemeClr>
          </a:solidFill>
        </p:spPr>
        <p:txBody>
          <a:bodyPr wrap="square" rtlCol="0">
            <a:spAutoFit/>
          </a:bodyPr>
          <a:lstStyle/>
          <a:p>
            <a:endParaRPr lang="en-US" dirty="0"/>
          </a:p>
        </p:txBody>
      </p:sp>
      <p:sp>
        <p:nvSpPr>
          <p:cNvPr id="13" name="TextBox 12"/>
          <p:cNvSpPr txBox="1"/>
          <p:nvPr/>
        </p:nvSpPr>
        <p:spPr>
          <a:xfrm>
            <a:off x="381000" y="4990721"/>
            <a:ext cx="968835" cy="307777"/>
          </a:xfrm>
          <a:prstGeom prst="rect">
            <a:avLst/>
          </a:prstGeom>
          <a:solidFill>
            <a:schemeClr val="accent5">
              <a:lumMod val="50000"/>
            </a:schemeClr>
          </a:solidFill>
        </p:spPr>
        <p:txBody>
          <a:bodyPr wrap="square" rtlCol="0">
            <a:spAutoFit/>
          </a:bodyPr>
          <a:lstStyle/>
          <a:p>
            <a:endParaRPr lang="en-US" dirty="0"/>
          </a:p>
        </p:txBody>
      </p:sp>
      <p:pic>
        <p:nvPicPr>
          <p:cNvPr id="14" name="Picture 13"/>
          <p:cNvPicPr>
            <a:picLocks noChangeAspect="1"/>
          </p:cNvPicPr>
          <p:nvPr/>
        </p:nvPicPr>
        <p:blipFill rotWithShape="1">
          <a:blip r:embed="rId2">
            <a:extLst>
              <a:ext uri="{28A0092B-C50C-407E-A947-70E740481C1C}">
                <a14:useLocalDpi xmlns="" xmlns:a14="http://schemas.microsoft.com/office/drawing/2010/main" val="0"/>
              </a:ext>
            </a:extLst>
          </a:blip>
          <a:srcRect l="59763" t="1496" r="19640" b="1447"/>
          <a:stretch/>
        </p:blipFill>
        <p:spPr>
          <a:xfrm rot="5400000">
            <a:off x="1437138" y="2870470"/>
            <a:ext cx="1416252" cy="3754015"/>
          </a:xfrm>
          <a:prstGeom prst="rect">
            <a:avLst/>
          </a:prstGeom>
        </p:spPr>
      </p:pic>
      <p:sp>
        <p:nvSpPr>
          <p:cNvPr id="15" name="TextBox 14"/>
          <p:cNvSpPr txBox="1"/>
          <p:nvPr/>
        </p:nvSpPr>
        <p:spPr>
          <a:xfrm>
            <a:off x="228599" y="4153815"/>
            <a:ext cx="1524001" cy="153888"/>
          </a:xfrm>
          <a:prstGeom prst="rect">
            <a:avLst/>
          </a:prstGeom>
          <a:solidFill>
            <a:schemeClr val="accent5">
              <a:lumMod val="50000"/>
            </a:schemeClr>
          </a:solidFill>
        </p:spPr>
        <p:txBody>
          <a:bodyPr wrap="square" rtlCol="0">
            <a:spAutoFit/>
          </a:bodyPr>
          <a:lstStyle/>
          <a:p>
            <a:endParaRPr lang="en-US" dirty="0"/>
          </a:p>
        </p:txBody>
      </p:sp>
      <p:sp>
        <p:nvSpPr>
          <p:cNvPr id="16" name="TextBox 15"/>
          <p:cNvSpPr txBox="1"/>
          <p:nvPr/>
        </p:nvSpPr>
        <p:spPr>
          <a:xfrm>
            <a:off x="4876799" y="1524000"/>
            <a:ext cx="1174103" cy="153888"/>
          </a:xfrm>
          <a:prstGeom prst="rect">
            <a:avLst/>
          </a:prstGeom>
          <a:solidFill>
            <a:schemeClr val="accent5">
              <a:lumMod val="50000"/>
            </a:schemeClr>
          </a:solidFill>
        </p:spPr>
        <p:txBody>
          <a:bodyPr wrap="square" rtlCol="0">
            <a:spAutoFit/>
          </a:bodyPr>
          <a:lstStyle/>
          <a:p>
            <a:endParaRPr lang="en-US" dirty="0"/>
          </a:p>
        </p:txBody>
      </p:sp>
      <p:sp>
        <p:nvSpPr>
          <p:cNvPr id="17" name="TextBox 16"/>
          <p:cNvSpPr txBox="1"/>
          <p:nvPr/>
        </p:nvSpPr>
        <p:spPr>
          <a:xfrm>
            <a:off x="7833049" y="1683603"/>
            <a:ext cx="853754" cy="153888"/>
          </a:xfrm>
          <a:prstGeom prst="rect">
            <a:avLst/>
          </a:prstGeom>
          <a:solidFill>
            <a:schemeClr val="accent5">
              <a:lumMod val="50000"/>
            </a:schemeClr>
          </a:solidFill>
        </p:spPr>
        <p:txBody>
          <a:bodyPr wrap="square" rtlCol="0">
            <a:spAutoFit/>
          </a:bodyPr>
          <a:lstStyle/>
          <a:p>
            <a:endParaRPr lang="en-US" dirty="0"/>
          </a:p>
        </p:txBody>
      </p:sp>
      <p:pic>
        <p:nvPicPr>
          <p:cNvPr id="18" name="Picture 17"/>
          <p:cNvPicPr>
            <a:picLocks noChangeAspect="1"/>
          </p:cNvPicPr>
          <p:nvPr/>
        </p:nvPicPr>
        <p:blipFill rotWithShape="1">
          <a:blip r:embed="rId2">
            <a:extLst>
              <a:ext uri="{28A0092B-C50C-407E-A947-70E740481C1C}">
                <a14:useLocalDpi xmlns="" xmlns:a14="http://schemas.microsoft.com/office/drawing/2010/main" val="0"/>
              </a:ext>
            </a:extLst>
          </a:blip>
          <a:srcRect l="56859" t="5885" r="36394" b="-1451"/>
          <a:stretch/>
        </p:blipFill>
        <p:spPr>
          <a:xfrm rot="5400000">
            <a:off x="6507359" y="244898"/>
            <a:ext cx="548882" cy="4372949"/>
          </a:xfrm>
          <a:prstGeom prst="rect">
            <a:avLst/>
          </a:prstGeom>
        </p:spPr>
      </p:pic>
      <p:sp>
        <p:nvSpPr>
          <p:cNvPr id="19" name="TextBox 18"/>
          <p:cNvSpPr txBox="1"/>
          <p:nvPr/>
        </p:nvSpPr>
        <p:spPr>
          <a:xfrm>
            <a:off x="4609321" y="2156931"/>
            <a:ext cx="3620279" cy="307777"/>
          </a:xfrm>
          <a:prstGeom prst="rect">
            <a:avLst/>
          </a:prstGeom>
          <a:solidFill>
            <a:schemeClr val="accent5">
              <a:lumMod val="50000"/>
            </a:schemeClr>
          </a:solidFill>
        </p:spPr>
        <p:txBody>
          <a:bodyPr wrap="square" rtlCol="0">
            <a:spAutoFit/>
          </a:bodyPr>
          <a:lstStyle/>
          <a:p>
            <a:endParaRPr lang="en-US" dirty="0"/>
          </a:p>
        </p:txBody>
      </p:sp>
      <p:sp>
        <p:nvSpPr>
          <p:cNvPr id="20" name="TextBox 19"/>
          <p:cNvSpPr txBox="1"/>
          <p:nvPr/>
        </p:nvSpPr>
        <p:spPr>
          <a:xfrm>
            <a:off x="6553200" y="2464708"/>
            <a:ext cx="2438400" cy="153888"/>
          </a:xfrm>
          <a:prstGeom prst="rect">
            <a:avLst/>
          </a:prstGeom>
          <a:solidFill>
            <a:schemeClr val="accent5">
              <a:lumMod val="50000"/>
            </a:schemeClr>
          </a:solidFill>
        </p:spPr>
        <p:txBody>
          <a:bodyPr wrap="square" rtlCol="0">
            <a:spAutoFit/>
          </a:bodyPr>
          <a:lstStyle/>
          <a:p>
            <a:endParaRPr lang="en-US" dirty="0"/>
          </a:p>
        </p:txBody>
      </p:sp>
      <p:sp>
        <p:nvSpPr>
          <p:cNvPr id="21" name="TextBox 20"/>
          <p:cNvSpPr txBox="1"/>
          <p:nvPr/>
        </p:nvSpPr>
        <p:spPr>
          <a:xfrm>
            <a:off x="5463850" y="3100069"/>
            <a:ext cx="2852836" cy="153888"/>
          </a:xfrm>
          <a:prstGeom prst="rect">
            <a:avLst/>
          </a:prstGeom>
          <a:solidFill>
            <a:schemeClr val="accent5">
              <a:lumMod val="50000"/>
            </a:schemeClr>
          </a:solidFill>
        </p:spPr>
        <p:txBody>
          <a:bodyPr wrap="square" rtlCol="0">
            <a:spAutoFit/>
          </a:bodyPr>
          <a:lstStyle/>
          <a:p>
            <a:endParaRPr lang="en-US" dirty="0"/>
          </a:p>
        </p:txBody>
      </p:sp>
      <p:sp>
        <p:nvSpPr>
          <p:cNvPr id="23" name="TextBox 22"/>
          <p:cNvSpPr txBox="1"/>
          <p:nvPr/>
        </p:nvSpPr>
        <p:spPr>
          <a:xfrm>
            <a:off x="4735286" y="3387798"/>
            <a:ext cx="1132115" cy="153888"/>
          </a:xfrm>
          <a:prstGeom prst="rect">
            <a:avLst/>
          </a:prstGeom>
          <a:solidFill>
            <a:schemeClr val="accent5">
              <a:lumMod val="50000"/>
            </a:schemeClr>
          </a:solidFill>
        </p:spPr>
        <p:txBody>
          <a:bodyPr wrap="square" rtlCol="0">
            <a:spAutoFit/>
          </a:bodyPr>
          <a:lstStyle/>
          <a:p>
            <a:endParaRPr lang="en-US" dirty="0"/>
          </a:p>
        </p:txBody>
      </p:sp>
      <p:sp>
        <p:nvSpPr>
          <p:cNvPr id="24" name="TextBox 23"/>
          <p:cNvSpPr txBox="1"/>
          <p:nvPr/>
        </p:nvSpPr>
        <p:spPr>
          <a:xfrm>
            <a:off x="7162802" y="3352057"/>
            <a:ext cx="1524001" cy="153888"/>
          </a:xfrm>
          <a:prstGeom prst="rect">
            <a:avLst/>
          </a:prstGeom>
          <a:solidFill>
            <a:schemeClr val="accent5">
              <a:lumMod val="50000"/>
            </a:schemeClr>
          </a:solidFill>
        </p:spPr>
        <p:txBody>
          <a:bodyPr wrap="square" rtlCol="0">
            <a:spAutoFit/>
          </a:bodyPr>
          <a:lstStyle/>
          <a:p>
            <a:endParaRPr lang="en-US" dirty="0"/>
          </a:p>
        </p:txBody>
      </p:sp>
    </p:spTree>
    <p:extLst>
      <p:ext uri="{BB962C8B-B14F-4D97-AF65-F5344CB8AC3E}">
        <p14:creationId xmlns="" xmlns:p14="http://schemas.microsoft.com/office/powerpoint/2010/main" val="1608222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2400" y="762000"/>
            <a:ext cx="2286000" cy="4876799"/>
          </a:xfrm>
        </p:spPr>
        <p:txBody>
          <a:bodyPr/>
          <a:lstStyle/>
          <a:p>
            <a:pPr marL="129541" indent="0">
              <a:buNone/>
            </a:pPr>
            <a:r>
              <a:rPr lang="en-US" sz="1800" dirty="0" smtClean="0"/>
              <a:t>While the student could stick with the original claim </a:t>
            </a:r>
            <a:r>
              <a:rPr lang="en-US" sz="1800" b="1" i="1" dirty="0" smtClean="0"/>
              <a:t>(Our should </a:t>
            </a:r>
            <a:r>
              <a:rPr lang="en-US" sz="1800" b="1" i="1" dirty="0" err="1" smtClean="0"/>
              <a:t>should</a:t>
            </a:r>
            <a:r>
              <a:rPr lang="en-US" sz="1800" b="1" i="1" dirty="0" smtClean="0"/>
              <a:t> participate in SDYSW to show students there is more to life than </a:t>
            </a:r>
            <a:r>
              <a:rPr lang="en-US" sz="1800" b="1" i="1" dirty="0" err="1" smtClean="0"/>
              <a:t>FaceBook</a:t>
            </a:r>
            <a:r>
              <a:rPr lang="en-US" sz="1800" b="1" i="1" dirty="0" smtClean="0"/>
              <a:t> and </a:t>
            </a:r>
            <a:r>
              <a:rPr lang="en-US" sz="1800" b="1" i="1" dirty="0" err="1" smtClean="0"/>
              <a:t>InstaGram</a:t>
            </a:r>
            <a:r>
              <a:rPr lang="en-US" sz="1800" b="1" i="1" dirty="0" smtClean="0"/>
              <a:t>)</a:t>
            </a:r>
            <a:r>
              <a:rPr lang="en-US" sz="1800" i="1" dirty="0" smtClean="0"/>
              <a:t>, </a:t>
            </a:r>
            <a:r>
              <a:rPr lang="en-US" sz="1800" dirty="0" smtClean="0"/>
              <a:t>she may notice in re-reading her draft that she has a more interesting argument in the idea of change.  It connects well to many of the reasons she has generated.</a:t>
            </a:r>
            <a:r>
              <a:rPr lang="en-US" sz="1800" i="1" dirty="0" smtClean="0"/>
              <a:t> </a:t>
            </a:r>
            <a:endParaRPr lang="en-US" sz="1800" i="1" dirty="0"/>
          </a:p>
        </p:txBody>
      </p:sp>
      <p:graphicFrame>
        <p:nvGraphicFramePr>
          <p:cNvPr id="4" name="Table 3"/>
          <p:cNvGraphicFramePr>
            <a:graphicFrameLocks noGrp="1"/>
          </p:cNvGraphicFramePr>
          <p:nvPr>
            <p:extLst>
              <p:ext uri="{D42A27DB-BD31-4B8C-83A1-F6EECF244321}">
                <p14:modId xmlns="" xmlns:p14="http://schemas.microsoft.com/office/powerpoint/2010/main" val="374774946"/>
              </p:ext>
            </p:extLst>
          </p:nvPr>
        </p:nvGraphicFramePr>
        <p:xfrm>
          <a:off x="2514600" y="609600"/>
          <a:ext cx="6400800" cy="6019800"/>
        </p:xfrm>
        <a:graphic>
          <a:graphicData uri="http://schemas.openxmlformats.org/drawingml/2006/table">
            <a:tbl>
              <a:tblPr firstRow="1" bandRow="1">
                <a:tableStyleId>{921B36BF-1AF9-4A4A-ADB7-1873ED318A89}</a:tableStyleId>
              </a:tblPr>
              <a:tblGrid>
                <a:gridCol w="1219200"/>
                <a:gridCol w="1371600"/>
                <a:gridCol w="2057400"/>
                <a:gridCol w="1752600"/>
              </a:tblGrid>
              <a:tr h="971498">
                <a:tc gridSpan="4">
                  <a:txBody>
                    <a:bodyPr/>
                    <a:lstStyle/>
                    <a:p>
                      <a:r>
                        <a:rPr lang="en-US" dirty="0" smtClean="0"/>
                        <a:t>Claim:  Because</a:t>
                      </a:r>
                      <a:r>
                        <a:rPr lang="en-US" baseline="0" dirty="0" smtClean="0"/>
                        <a:t> technology is changing us in negative ways, our school should participate in Shut Down Your Screen Week (SDYSW).</a:t>
                      </a:r>
                      <a:endParaRPr lang="en-US" dirty="0" smtClean="0"/>
                    </a:p>
                    <a:p>
                      <a:endParaRPr lang="en-US" dirty="0" smtClean="0"/>
                    </a:p>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1543102">
                <a:tc>
                  <a:txBody>
                    <a:bodyPr/>
                    <a:lstStyle/>
                    <a:p>
                      <a:pPr marL="0" marR="0" algn="ctr">
                        <a:lnSpc>
                          <a:spcPct val="115000"/>
                        </a:lnSpc>
                        <a:spcBef>
                          <a:spcPts val="0"/>
                        </a:spcBef>
                        <a:spcAft>
                          <a:spcPts val="0"/>
                        </a:spcAft>
                      </a:pPr>
                      <a:r>
                        <a:rPr lang="en-US" sz="1200" b="1" i="1" u="sng" dirty="0" smtClean="0">
                          <a:effectLst/>
                          <a:latin typeface="Calibri"/>
                          <a:ea typeface="Calibri"/>
                          <a:cs typeface="Times New Roman"/>
                        </a:rPr>
                        <a:t>Reason</a:t>
                      </a:r>
                      <a:endParaRPr lang="en-US" sz="1200" b="1" i="1" u="sng"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tabLst>
                          <a:tab pos="5405120" algn="l"/>
                        </a:tabLst>
                      </a:pPr>
                      <a:r>
                        <a:rPr lang="en-US" sz="1200" b="1" i="1" u="sng" dirty="0">
                          <a:effectLst/>
                          <a:latin typeface="Calibri"/>
                          <a:ea typeface="Calibri"/>
                          <a:cs typeface="Times New Roman"/>
                        </a:rPr>
                        <a:t>Evidence</a:t>
                      </a:r>
                      <a:endParaRPr lang="en-US" sz="1100" dirty="0">
                        <a:effectLst/>
                        <a:latin typeface="Calibri"/>
                        <a:ea typeface="Calibri"/>
                        <a:cs typeface="Times New Roman"/>
                      </a:endParaRPr>
                    </a:p>
                    <a:p>
                      <a:pPr marL="0" marR="0" algn="ctr">
                        <a:lnSpc>
                          <a:spcPct val="115000"/>
                        </a:lnSpc>
                        <a:spcBef>
                          <a:spcPts val="0"/>
                        </a:spcBef>
                        <a:spcAft>
                          <a:spcPts val="0"/>
                        </a:spcAft>
                        <a:tabLst>
                          <a:tab pos="5405120" algn="l"/>
                        </a:tabLst>
                      </a:pPr>
                      <a:r>
                        <a:rPr lang="en-US" sz="900" b="1" i="1" dirty="0">
                          <a:effectLst/>
                          <a:latin typeface="Calibri"/>
                          <a:ea typeface="Calibri"/>
                          <a:cs typeface="Times New Roman"/>
                        </a:rPr>
                        <a:t>from the article</a:t>
                      </a:r>
                      <a:endParaRPr lang="en-US" sz="1100" dirty="0">
                        <a:effectLst/>
                        <a:latin typeface="Calibri"/>
                        <a:ea typeface="Calibri"/>
                        <a:cs typeface="Times New Roman"/>
                      </a:endParaRPr>
                    </a:p>
                    <a:p>
                      <a:pPr marL="0" marR="0" algn="ctr">
                        <a:lnSpc>
                          <a:spcPct val="115000"/>
                        </a:lnSpc>
                        <a:spcBef>
                          <a:spcPts val="0"/>
                        </a:spcBef>
                        <a:spcAft>
                          <a:spcPts val="0"/>
                        </a:spcAft>
                      </a:pPr>
                      <a:r>
                        <a:rPr lang="en-US" sz="900" b="1" i="1" dirty="0">
                          <a:effectLst/>
                          <a:latin typeface="Calibri"/>
                          <a:ea typeface="Calibri"/>
                          <a:cs typeface="Times New Roman"/>
                        </a:rPr>
                        <a:t> </a:t>
                      </a:r>
                      <a:endParaRPr lang="en-US" sz="1100" dirty="0">
                        <a:effectLst/>
                        <a:latin typeface="Calibri"/>
                        <a:ea typeface="Calibri"/>
                        <a:cs typeface="Times New Roman"/>
                      </a:endParaRPr>
                    </a:p>
                    <a:p>
                      <a:pPr marL="0" marR="0" algn="ctr">
                        <a:lnSpc>
                          <a:spcPct val="115000"/>
                        </a:lnSpc>
                        <a:spcBef>
                          <a:spcPts val="0"/>
                        </a:spcBef>
                        <a:spcAft>
                          <a:spcPts val="0"/>
                        </a:spcAft>
                      </a:pPr>
                      <a:r>
                        <a:rPr lang="en-US" sz="1000" b="1" i="1" dirty="0">
                          <a:effectLst/>
                          <a:latin typeface="Calibri"/>
                          <a:ea typeface="Calibri"/>
                          <a:cs typeface="Times New Roman"/>
                        </a:rPr>
                        <a:t>(fact, statistic, quote, etc</a:t>
                      </a:r>
                      <a:r>
                        <a:rPr lang="en-US" sz="1000" b="1" i="1" dirty="0" smtClean="0">
                          <a:effectLst/>
                          <a:latin typeface="Calibri"/>
                          <a:ea typeface="Calibri"/>
                          <a:cs typeface="Times New Roman"/>
                        </a:rPr>
                        <a:t>.)</a:t>
                      </a:r>
                      <a:endParaRPr lang="en-US" sz="11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tabLst>
                          <a:tab pos="5405120" algn="l"/>
                        </a:tabLst>
                      </a:pPr>
                      <a:r>
                        <a:rPr lang="en-US" sz="1200" b="1" i="1" u="sng" dirty="0">
                          <a:effectLst/>
                          <a:latin typeface="Calibri"/>
                          <a:ea typeface="Calibri"/>
                          <a:cs typeface="Times New Roman"/>
                        </a:rPr>
                        <a:t>Connection</a:t>
                      </a:r>
                      <a:r>
                        <a:rPr lang="en-US" sz="1200" b="1" i="1" dirty="0">
                          <a:effectLst/>
                          <a:latin typeface="Calibri"/>
                          <a:ea typeface="Calibri"/>
                          <a:cs typeface="Times New Roman"/>
                        </a:rPr>
                        <a:t>:  </a:t>
                      </a:r>
                      <a:endParaRPr lang="en-US" sz="1100" dirty="0">
                        <a:effectLst/>
                        <a:latin typeface="Calibri"/>
                        <a:ea typeface="Calibri"/>
                        <a:cs typeface="Times New Roman"/>
                      </a:endParaRPr>
                    </a:p>
                    <a:p>
                      <a:pPr marL="0" marR="0">
                        <a:lnSpc>
                          <a:spcPct val="115000"/>
                        </a:lnSpc>
                        <a:spcBef>
                          <a:spcPts val="0"/>
                        </a:spcBef>
                        <a:spcAft>
                          <a:spcPts val="0"/>
                        </a:spcAft>
                        <a:tabLst>
                          <a:tab pos="5405120" algn="l"/>
                        </a:tabLst>
                      </a:pPr>
                      <a:r>
                        <a:rPr lang="en-US" sz="1000" b="1" dirty="0" smtClean="0">
                          <a:effectLst/>
                          <a:latin typeface="Calibri"/>
                          <a:ea typeface="Calibri"/>
                          <a:cs typeface="Times New Roman"/>
                        </a:rPr>
                        <a:t>How </a:t>
                      </a:r>
                      <a:r>
                        <a:rPr lang="en-US" sz="1000" b="1" dirty="0">
                          <a:effectLst/>
                          <a:latin typeface="Calibri"/>
                          <a:ea typeface="Calibri"/>
                          <a:cs typeface="Times New Roman"/>
                        </a:rPr>
                        <a:t>could you connect the evidence to your purpose?  How can you help readers see the RELEVANCE or importance of this fact to the context or situation?  </a:t>
                      </a:r>
                      <a:r>
                        <a:rPr lang="en-US" sz="1000" b="1" u="sng" dirty="0">
                          <a:effectLst/>
                          <a:latin typeface="Calibri"/>
                          <a:ea typeface="Calibri"/>
                          <a:cs typeface="Times New Roman"/>
                        </a:rPr>
                        <a:t>How</a:t>
                      </a:r>
                      <a:r>
                        <a:rPr lang="en-US" sz="1000" b="1" dirty="0">
                          <a:effectLst/>
                          <a:latin typeface="Calibri"/>
                          <a:ea typeface="Calibri"/>
                          <a:cs typeface="Times New Roman"/>
                        </a:rPr>
                        <a:t> and </a:t>
                      </a:r>
                      <a:r>
                        <a:rPr lang="en-US" sz="1000" b="1" u="sng" dirty="0">
                          <a:effectLst/>
                          <a:latin typeface="Calibri"/>
                          <a:ea typeface="Calibri"/>
                          <a:cs typeface="Times New Roman"/>
                        </a:rPr>
                        <a:t>why</a:t>
                      </a:r>
                      <a:r>
                        <a:rPr lang="en-US" sz="1000" b="1" dirty="0">
                          <a:effectLst/>
                          <a:latin typeface="Calibri"/>
                          <a:ea typeface="Calibri"/>
                          <a:cs typeface="Times New Roman"/>
                        </a:rPr>
                        <a:t> does this evidence support your claim? </a:t>
                      </a:r>
                      <a:r>
                        <a:rPr lang="en-US" sz="1000" b="1" u="sng" dirty="0">
                          <a:effectLst/>
                          <a:latin typeface="Calibri"/>
                          <a:ea typeface="Calibri"/>
                          <a:cs typeface="Times New Roman"/>
                        </a:rPr>
                        <a:t>Give examples</a:t>
                      </a:r>
                      <a:r>
                        <a:rPr lang="en-US" sz="1000" b="1" u="sng" dirty="0" smtClean="0">
                          <a:effectLst/>
                          <a:latin typeface="Calibri"/>
                          <a:ea typeface="Calibri"/>
                          <a:cs typeface="Times New Roman"/>
                        </a:rPr>
                        <a:t>.</a:t>
                      </a:r>
                      <a:endParaRPr lang="en-US" sz="11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tabLst>
                          <a:tab pos="5405120" algn="l"/>
                        </a:tabLst>
                      </a:pPr>
                      <a:r>
                        <a:rPr lang="en-US" sz="1200" b="1" i="1" u="sng" dirty="0">
                          <a:effectLst/>
                          <a:latin typeface="Calibri"/>
                          <a:ea typeface="Calibri"/>
                          <a:cs typeface="Times New Roman"/>
                        </a:rPr>
                        <a:t>Possible Outcome or Result:</a:t>
                      </a:r>
                      <a:endParaRPr lang="en-US" sz="1100" dirty="0">
                        <a:effectLst/>
                        <a:latin typeface="Calibri"/>
                        <a:ea typeface="Calibri"/>
                        <a:cs typeface="Times New Roman"/>
                      </a:endParaRPr>
                    </a:p>
                    <a:p>
                      <a:pPr marL="0" marR="0">
                        <a:lnSpc>
                          <a:spcPct val="115000"/>
                        </a:lnSpc>
                        <a:spcBef>
                          <a:spcPts val="0"/>
                        </a:spcBef>
                        <a:spcAft>
                          <a:spcPts val="0"/>
                        </a:spcAft>
                        <a:tabLst>
                          <a:tab pos="5405120" algn="l"/>
                        </a:tabLst>
                      </a:pPr>
                      <a:r>
                        <a:rPr lang="en-US" sz="1000" b="1" dirty="0">
                          <a:effectLst/>
                          <a:latin typeface="Calibri"/>
                          <a:ea typeface="Calibri"/>
                          <a:cs typeface="Times New Roman"/>
                        </a:rPr>
                        <a:t> </a:t>
                      </a:r>
                      <a:endParaRPr lang="en-US" sz="1100" dirty="0">
                        <a:effectLst/>
                        <a:latin typeface="Calibri"/>
                        <a:ea typeface="Calibri"/>
                        <a:cs typeface="Times New Roman"/>
                      </a:endParaRPr>
                    </a:p>
                    <a:p>
                      <a:pPr marL="0" marR="0">
                        <a:lnSpc>
                          <a:spcPct val="115000"/>
                        </a:lnSpc>
                        <a:spcBef>
                          <a:spcPts val="0"/>
                        </a:spcBef>
                        <a:spcAft>
                          <a:spcPts val="0"/>
                        </a:spcAft>
                        <a:tabLst>
                          <a:tab pos="5405120" algn="l"/>
                        </a:tabLst>
                      </a:pPr>
                      <a:r>
                        <a:rPr lang="en-US" sz="1000" b="1" dirty="0">
                          <a:effectLst/>
                          <a:latin typeface="Calibri"/>
                          <a:ea typeface="Calibri"/>
                          <a:cs typeface="Times New Roman"/>
                        </a:rPr>
                        <a:t>What might happen if we use this evidence to make a decision about how we’ll think, act, or believe</a:t>
                      </a:r>
                      <a:r>
                        <a:rPr lang="en-US" sz="1000" b="1" dirty="0" smtClean="0">
                          <a:effectLst/>
                          <a:latin typeface="Calibri"/>
                          <a:ea typeface="Calibri"/>
                          <a:cs typeface="Times New Roman"/>
                        </a:rPr>
                        <a:t>?</a:t>
                      </a:r>
                      <a:endParaRPr lang="en-US" sz="1100" dirty="0">
                        <a:effectLst/>
                        <a:latin typeface="Calibri"/>
                        <a:ea typeface="Calibri"/>
                        <a:cs typeface="Times New Roman"/>
                      </a:endParaRPr>
                    </a:p>
                  </a:txBody>
                  <a:tcPr marL="68580" marR="68580" marT="0" marB="0"/>
                </a:tc>
              </a:tr>
              <a:tr h="609600">
                <a:tc>
                  <a:txBody>
                    <a:bodyPr/>
                    <a:lstStyle/>
                    <a:p>
                      <a:r>
                        <a:rPr lang="en-US" sz="1400" b="1" dirty="0" smtClean="0">
                          <a:solidFill>
                            <a:schemeClr val="tx1"/>
                          </a:solidFill>
                        </a:rPr>
                        <a:t>Reason 1:  more to life</a:t>
                      </a:r>
                    </a:p>
                  </a:txBody>
                  <a:tcPr/>
                </a:tc>
                <a:tc>
                  <a:txBody>
                    <a:bodyPr/>
                    <a:lstStyle/>
                    <a:p>
                      <a:endParaRPr lang="en-US" dirty="0"/>
                    </a:p>
                  </a:txBody>
                  <a:tcPr/>
                </a:tc>
                <a:tc>
                  <a:txBody>
                    <a:bodyPr/>
                    <a:lstStyle/>
                    <a:p>
                      <a:endParaRPr lang="en-US" dirty="0"/>
                    </a:p>
                  </a:txBody>
                  <a:tcPr/>
                </a:tc>
                <a:tc>
                  <a:txBody>
                    <a:bodyPr/>
                    <a:lstStyle/>
                    <a:p>
                      <a:endParaRPr lang="en-US" dirty="0"/>
                    </a:p>
                  </a:txBody>
                  <a:tcPr/>
                </a:tc>
              </a:tr>
              <a:tr h="1219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Reason 2:  not deep/</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doesn’t promote thinking</a:t>
                      </a:r>
                      <a:endParaRPr lang="en-US" dirty="0"/>
                    </a:p>
                  </a:txBody>
                  <a:tcPr/>
                </a:tc>
                <a:tc>
                  <a:txBody>
                    <a:bodyPr/>
                    <a:lstStyle/>
                    <a:p>
                      <a:endParaRPr lang="en-US" dirty="0"/>
                    </a:p>
                  </a:txBody>
                  <a:tcPr/>
                </a:tc>
                <a:tc>
                  <a:txBody>
                    <a:bodyPr/>
                    <a:lstStyle/>
                    <a:p>
                      <a:endParaRPr lang="en-US" dirty="0"/>
                    </a:p>
                  </a:txBody>
                  <a:tcPr/>
                </a:tc>
                <a:tc>
                  <a:txBody>
                    <a:bodyPr/>
                    <a:lstStyle/>
                    <a:p>
                      <a:endParaRPr lang="en-US" dirty="0" smtClean="0"/>
                    </a:p>
                    <a:p>
                      <a:endParaRPr lang="en-US" dirty="0" smtClean="0"/>
                    </a:p>
                    <a:p>
                      <a:endParaRPr lang="en-US" dirty="0" smtClean="0"/>
                    </a:p>
                    <a:p>
                      <a:endParaRPr lang="en-US" dirty="0" smtClean="0"/>
                    </a:p>
                    <a:p>
                      <a:endParaRPr lang="en-US" dirty="0"/>
                    </a:p>
                  </a:txBody>
                  <a:tcPr/>
                </a:tc>
              </a:tr>
              <a:tr h="5334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Reason 3:  addictive</a:t>
                      </a:r>
                    </a:p>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r h="38128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Reason 4:  not so social </a:t>
                      </a:r>
                      <a:endParaRPr lang="en-US" dirty="0" smtClean="0">
                        <a:solidFill>
                          <a:schemeClr val="tx1"/>
                        </a:solidFill>
                      </a:endParaRPr>
                    </a:p>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bl>
          </a:graphicData>
        </a:graphic>
      </p:graphicFrame>
      <p:sp>
        <p:nvSpPr>
          <p:cNvPr id="5" name="Rectangle 4"/>
          <p:cNvSpPr/>
          <p:nvPr/>
        </p:nvSpPr>
        <p:spPr>
          <a:xfrm rot="20715244">
            <a:off x="3962400" y="3426768"/>
            <a:ext cx="4909405" cy="2092881"/>
          </a:xfrm>
          <a:prstGeom prst="rect">
            <a:avLst/>
          </a:prstGeom>
          <a:noFill/>
        </p:spPr>
        <p:txBody>
          <a:bodyPr wrap="square" lIns="91440" tIns="45720" rIns="91440" bIns="45720">
            <a:spAutoFit/>
          </a:bodyPr>
          <a:lstStyle/>
          <a:p>
            <a:pPr algn="ctr"/>
            <a:r>
              <a:rPr lang="en-US" sz="1000" b="1" dirty="0" smtClean="0"/>
              <a:t>Articles this student did or could use:</a:t>
            </a:r>
          </a:p>
          <a:p>
            <a:pPr algn="ctr"/>
            <a:endParaRPr lang="en-US" sz="1000" dirty="0" smtClean="0"/>
          </a:p>
          <a:p>
            <a:r>
              <a:rPr lang="en-US" sz="1000" dirty="0" smtClean="0"/>
              <a:t>“Is Google Making Us Stupid?” in The Atlantic</a:t>
            </a:r>
          </a:p>
          <a:p>
            <a:pPr algn="ctr"/>
            <a:r>
              <a:rPr lang="en-US" sz="1000" dirty="0">
                <a:hlinkClick r:id="rId3"/>
              </a:rPr>
              <a:t>http://www.theatlantic.com/magazine/archive/2008/07/is-google-making-us-stupid/306868</a:t>
            </a:r>
            <a:r>
              <a:rPr lang="en-US" sz="1000" dirty="0" smtClean="0">
                <a:hlinkClick r:id="rId3"/>
              </a:rPr>
              <a:t>/</a:t>
            </a:r>
            <a:endParaRPr lang="en-US" sz="1000" dirty="0" smtClean="0"/>
          </a:p>
          <a:p>
            <a:pPr algn="ctr"/>
            <a:endParaRPr lang="en-US" sz="1000" dirty="0"/>
          </a:p>
          <a:p>
            <a:pPr algn="ctr"/>
            <a:endParaRPr lang="en-US" sz="1000" dirty="0" smtClean="0"/>
          </a:p>
          <a:p>
            <a:r>
              <a:rPr lang="en-US" sz="1000" dirty="0" smtClean="0"/>
              <a:t>“No, Google is Not Making Us Stupid”</a:t>
            </a:r>
            <a:endParaRPr lang="en-US" sz="1000" dirty="0"/>
          </a:p>
          <a:p>
            <a:pPr algn="ctr"/>
            <a:r>
              <a:rPr lang="en-US" sz="1000" dirty="0">
                <a:hlinkClick r:id="rId4"/>
              </a:rPr>
              <a:t>http://</a:t>
            </a:r>
            <a:r>
              <a:rPr lang="en-US" sz="1000" dirty="0" smtClean="0">
                <a:hlinkClick r:id="rId4"/>
              </a:rPr>
              <a:t>www.business2community.com/tech-gadgets/no-google-is-not-making-us-stupid-0518578</a:t>
            </a:r>
            <a:endParaRPr lang="en-US" sz="1000" dirty="0" smtClean="0"/>
          </a:p>
          <a:p>
            <a:endParaRPr lang="en-US" sz="1000" dirty="0" smtClean="0"/>
          </a:p>
          <a:p>
            <a:r>
              <a:rPr lang="en-US" sz="1000" dirty="0" smtClean="0"/>
              <a:t>Technology Addiction</a:t>
            </a:r>
            <a:endParaRPr lang="en-US" sz="1000" dirty="0"/>
          </a:p>
          <a:p>
            <a:pPr algn="ctr"/>
            <a:r>
              <a:rPr lang="en-US" sz="1000" dirty="0"/>
              <a:t>http://www.huffingtonpost.com/news/technology-addiction/</a:t>
            </a:r>
          </a:p>
        </p:txBody>
      </p:sp>
      <p:sp>
        <p:nvSpPr>
          <p:cNvPr id="6" name="Shape 109"/>
          <p:cNvSpPr txBox="1"/>
          <p:nvPr/>
        </p:nvSpPr>
        <p:spPr>
          <a:xfrm>
            <a:off x="161729" y="6553200"/>
            <a:ext cx="8753671" cy="2286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36476419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28600" y="609601"/>
            <a:ext cx="8077200" cy="685799"/>
          </a:xfrm>
        </p:spPr>
        <p:txBody>
          <a:bodyPr/>
          <a:lstStyle/>
          <a:p>
            <a:pPr marL="129541" indent="0">
              <a:buNone/>
            </a:pPr>
            <a:r>
              <a:rPr lang="en-US" sz="3200" b="1" dirty="0" smtClean="0"/>
              <a:t>Example</a:t>
            </a:r>
            <a:endParaRPr lang="en-US" sz="3200" b="1" i="1" dirty="0"/>
          </a:p>
        </p:txBody>
      </p:sp>
      <p:graphicFrame>
        <p:nvGraphicFramePr>
          <p:cNvPr id="4" name="Table 3"/>
          <p:cNvGraphicFramePr>
            <a:graphicFrameLocks noGrp="1"/>
          </p:cNvGraphicFramePr>
          <p:nvPr>
            <p:extLst>
              <p:ext uri="{D42A27DB-BD31-4B8C-83A1-F6EECF244321}">
                <p14:modId xmlns="" xmlns:p14="http://schemas.microsoft.com/office/powerpoint/2010/main" val="202482758"/>
              </p:ext>
            </p:extLst>
          </p:nvPr>
        </p:nvGraphicFramePr>
        <p:xfrm>
          <a:off x="457200" y="1371600"/>
          <a:ext cx="8305799" cy="5233105"/>
        </p:xfrm>
        <a:graphic>
          <a:graphicData uri="http://schemas.openxmlformats.org/drawingml/2006/table">
            <a:tbl>
              <a:tblPr firstRow="1" bandRow="1">
                <a:tableStyleId>{921B36BF-1AF9-4A4A-ADB7-1873ED318A89}</a:tableStyleId>
              </a:tblPr>
              <a:tblGrid>
                <a:gridCol w="1582057"/>
                <a:gridCol w="1779814"/>
                <a:gridCol w="2886529"/>
                <a:gridCol w="2057399"/>
              </a:tblGrid>
              <a:tr h="824744">
                <a:tc gridSpan="4">
                  <a:txBody>
                    <a:bodyPr/>
                    <a:lstStyle/>
                    <a:p>
                      <a:r>
                        <a:rPr lang="en-US" dirty="0" smtClean="0"/>
                        <a:t>Claim:  Because</a:t>
                      </a:r>
                      <a:r>
                        <a:rPr lang="en-US" baseline="0" dirty="0" smtClean="0"/>
                        <a:t> technology is changing us in negative ways, our school should participate in Shut Down Your Screen Week (SDYSW).</a:t>
                      </a:r>
                      <a:endParaRPr lang="en-US" dirty="0" smtClean="0"/>
                    </a:p>
                    <a:p>
                      <a:endParaRPr lang="en-US" dirty="0" smtClean="0"/>
                    </a:p>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502920">
                <a:tc gridSpan="4">
                  <a:txBody>
                    <a:bodyPr/>
                    <a:lstStyle/>
                    <a:p>
                      <a:r>
                        <a:rPr lang="en-US" dirty="0" smtClean="0"/>
                        <a:t>Source:  </a:t>
                      </a:r>
                      <a:r>
                        <a:rPr lang="en-US" b="1" dirty="0" smtClean="0">
                          <a:effectLst/>
                          <a:hlinkClick r:id="rId2" tooltip="Permanent Link to Technology imposes social isolation"/>
                        </a:rPr>
                        <a:t>Technology imposes social isolation</a:t>
                      </a:r>
                      <a:r>
                        <a:rPr lang="en-US" b="1" dirty="0" smtClean="0">
                          <a:effectLst/>
                        </a:rPr>
                        <a:t>  </a:t>
                      </a:r>
                      <a:r>
                        <a:rPr lang="en-US" dirty="0" smtClean="0">
                          <a:effectLst/>
                          <a:hlinkClick r:id="rId3" tooltip="View all posts in Opinions"/>
                        </a:rPr>
                        <a:t>Opinions</a:t>
                      </a:r>
                      <a:r>
                        <a:rPr lang="en-US" dirty="0" smtClean="0">
                          <a:effectLst/>
                        </a:rPr>
                        <a:t> — By </a:t>
                      </a:r>
                      <a:r>
                        <a:rPr lang="en-US" dirty="0" smtClean="0">
                          <a:effectLst/>
                          <a:hlinkClick r:id="rId4" tooltip="Posts by Andrew Lutfala"/>
                        </a:rPr>
                        <a:t>Andrew </a:t>
                      </a:r>
                      <a:r>
                        <a:rPr lang="en-US" dirty="0" err="1" smtClean="0">
                          <a:effectLst/>
                          <a:hlinkClick r:id="rId4" tooltip="Posts by Andrew Lutfala"/>
                        </a:rPr>
                        <a:t>Lutfala</a:t>
                      </a:r>
                      <a:r>
                        <a:rPr lang="en-US" dirty="0" smtClean="0">
                          <a:effectLst/>
                        </a:rPr>
                        <a:t> on October 28, 2011</a:t>
                      </a:r>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346905">
                <a:tc>
                  <a:txBody>
                    <a:bodyPr/>
                    <a:lstStyle/>
                    <a:p>
                      <a:pPr marL="0" marR="0" algn="ctr">
                        <a:lnSpc>
                          <a:spcPct val="115000"/>
                        </a:lnSpc>
                        <a:spcBef>
                          <a:spcPts val="0"/>
                        </a:spcBef>
                        <a:spcAft>
                          <a:spcPts val="0"/>
                        </a:spcAft>
                      </a:pPr>
                      <a:r>
                        <a:rPr lang="en-US" sz="1200" b="1" i="1" u="sng" dirty="0" smtClean="0">
                          <a:effectLst/>
                          <a:latin typeface="Calibri"/>
                          <a:ea typeface="Calibri"/>
                          <a:cs typeface="Times New Roman"/>
                        </a:rPr>
                        <a:t>Reason</a:t>
                      </a:r>
                      <a:endParaRPr lang="en-US" sz="1200" b="1" i="1" u="sng" dirty="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tabLst>
                          <a:tab pos="5405120" algn="l"/>
                        </a:tabLst>
                      </a:pPr>
                      <a:r>
                        <a:rPr lang="en-US" sz="1200" b="1" i="1" u="sng" dirty="0">
                          <a:effectLst/>
                          <a:latin typeface="Calibri"/>
                          <a:ea typeface="Calibri"/>
                          <a:cs typeface="Times New Roman"/>
                        </a:rPr>
                        <a:t>Evidence</a:t>
                      </a:r>
                      <a:endParaRPr lang="en-US" sz="1100" dirty="0">
                        <a:effectLst/>
                        <a:latin typeface="Calibri"/>
                        <a:ea typeface="Calibri"/>
                        <a:cs typeface="Times New Roman"/>
                      </a:endParaRPr>
                    </a:p>
                    <a:p>
                      <a:pPr marL="0" marR="0" algn="ctr">
                        <a:lnSpc>
                          <a:spcPct val="115000"/>
                        </a:lnSpc>
                        <a:spcBef>
                          <a:spcPts val="0"/>
                        </a:spcBef>
                        <a:spcAft>
                          <a:spcPts val="0"/>
                        </a:spcAft>
                        <a:tabLst>
                          <a:tab pos="5405120" algn="l"/>
                        </a:tabLst>
                      </a:pPr>
                      <a:r>
                        <a:rPr lang="en-US" sz="900" b="1" i="1" dirty="0">
                          <a:effectLst/>
                          <a:latin typeface="Calibri"/>
                          <a:ea typeface="Calibri"/>
                          <a:cs typeface="Times New Roman"/>
                        </a:rPr>
                        <a:t>from the article</a:t>
                      </a:r>
                      <a:endParaRPr lang="en-US" sz="1100" dirty="0">
                        <a:effectLst/>
                        <a:latin typeface="Calibri"/>
                        <a:ea typeface="Calibri"/>
                        <a:cs typeface="Times New Roman"/>
                      </a:endParaRPr>
                    </a:p>
                    <a:p>
                      <a:pPr marL="0" marR="0" algn="ctr">
                        <a:lnSpc>
                          <a:spcPct val="115000"/>
                        </a:lnSpc>
                        <a:spcBef>
                          <a:spcPts val="0"/>
                        </a:spcBef>
                        <a:spcAft>
                          <a:spcPts val="0"/>
                        </a:spcAft>
                      </a:pPr>
                      <a:r>
                        <a:rPr lang="en-US" sz="900" b="1" i="1" dirty="0">
                          <a:effectLst/>
                          <a:latin typeface="Calibri"/>
                          <a:ea typeface="Calibri"/>
                          <a:cs typeface="Times New Roman"/>
                        </a:rPr>
                        <a:t> </a:t>
                      </a:r>
                      <a:endParaRPr lang="en-US" sz="1100" dirty="0">
                        <a:effectLst/>
                        <a:latin typeface="Calibri"/>
                        <a:ea typeface="Calibri"/>
                        <a:cs typeface="Times New Roman"/>
                      </a:endParaRPr>
                    </a:p>
                    <a:p>
                      <a:pPr marL="0" marR="0" algn="ctr">
                        <a:lnSpc>
                          <a:spcPct val="115000"/>
                        </a:lnSpc>
                        <a:spcBef>
                          <a:spcPts val="0"/>
                        </a:spcBef>
                        <a:spcAft>
                          <a:spcPts val="0"/>
                        </a:spcAft>
                      </a:pPr>
                      <a:r>
                        <a:rPr lang="en-US" sz="1000" b="1" i="1" dirty="0">
                          <a:effectLst/>
                          <a:latin typeface="Calibri"/>
                          <a:ea typeface="Calibri"/>
                          <a:cs typeface="Times New Roman"/>
                        </a:rPr>
                        <a:t>(fact, statistic, quote, etc</a:t>
                      </a:r>
                      <a:r>
                        <a:rPr lang="en-US" sz="1000" b="1" i="1" dirty="0" smtClean="0">
                          <a:effectLst/>
                          <a:latin typeface="Calibri"/>
                          <a:ea typeface="Calibri"/>
                          <a:cs typeface="Times New Roman"/>
                        </a:rPr>
                        <a:t>.)</a:t>
                      </a:r>
                      <a:endParaRPr lang="en-US" sz="11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tabLst>
                          <a:tab pos="5405120" algn="l"/>
                        </a:tabLst>
                      </a:pPr>
                      <a:r>
                        <a:rPr lang="en-US" sz="1200" b="1" i="1" u="sng" dirty="0">
                          <a:effectLst/>
                          <a:latin typeface="Calibri"/>
                          <a:ea typeface="Calibri"/>
                          <a:cs typeface="Times New Roman"/>
                        </a:rPr>
                        <a:t>Connection</a:t>
                      </a:r>
                      <a:r>
                        <a:rPr lang="en-US" sz="1200" b="1" i="1" dirty="0">
                          <a:effectLst/>
                          <a:latin typeface="Calibri"/>
                          <a:ea typeface="Calibri"/>
                          <a:cs typeface="Times New Roman"/>
                        </a:rPr>
                        <a:t>:  </a:t>
                      </a:r>
                      <a:endParaRPr lang="en-US" sz="1100" dirty="0">
                        <a:effectLst/>
                        <a:latin typeface="Calibri"/>
                        <a:ea typeface="Calibri"/>
                        <a:cs typeface="Times New Roman"/>
                      </a:endParaRPr>
                    </a:p>
                    <a:p>
                      <a:pPr marL="0" marR="0">
                        <a:lnSpc>
                          <a:spcPct val="115000"/>
                        </a:lnSpc>
                        <a:spcBef>
                          <a:spcPts val="0"/>
                        </a:spcBef>
                        <a:spcAft>
                          <a:spcPts val="0"/>
                        </a:spcAft>
                        <a:tabLst>
                          <a:tab pos="5405120" algn="l"/>
                        </a:tabLst>
                      </a:pPr>
                      <a:r>
                        <a:rPr lang="en-US" sz="1000" b="1" dirty="0" smtClean="0">
                          <a:effectLst/>
                          <a:latin typeface="Calibri"/>
                          <a:ea typeface="Calibri"/>
                          <a:cs typeface="Times New Roman"/>
                        </a:rPr>
                        <a:t>How </a:t>
                      </a:r>
                      <a:r>
                        <a:rPr lang="en-US" sz="1000" b="1" dirty="0">
                          <a:effectLst/>
                          <a:latin typeface="Calibri"/>
                          <a:ea typeface="Calibri"/>
                          <a:cs typeface="Times New Roman"/>
                        </a:rPr>
                        <a:t>could you connect the evidence to your purpose?  How can you help readers see the RELEVANCE or importance of this fact to the context or situation?  </a:t>
                      </a:r>
                      <a:r>
                        <a:rPr lang="en-US" sz="1000" b="1" u="sng" dirty="0">
                          <a:effectLst/>
                          <a:latin typeface="Calibri"/>
                          <a:ea typeface="Calibri"/>
                          <a:cs typeface="Times New Roman"/>
                        </a:rPr>
                        <a:t>How</a:t>
                      </a:r>
                      <a:r>
                        <a:rPr lang="en-US" sz="1000" b="1" dirty="0">
                          <a:effectLst/>
                          <a:latin typeface="Calibri"/>
                          <a:ea typeface="Calibri"/>
                          <a:cs typeface="Times New Roman"/>
                        </a:rPr>
                        <a:t> and </a:t>
                      </a:r>
                      <a:r>
                        <a:rPr lang="en-US" sz="1000" b="1" u="sng" dirty="0">
                          <a:effectLst/>
                          <a:latin typeface="Calibri"/>
                          <a:ea typeface="Calibri"/>
                          <a:cs typeface="Times New Roman"/>
                        </a:rPr>
                        <a:t>why</a:t>
                      </a:r>
                      <a:r>
                        <a:rPr lang="en-US" sz="1000" b="1" dirty="0">
                          <a:effectLst/>
                          <a:latin typeface="Calibri"/>
                          <a:ea typeface="Calibri"/>
                          <a:cs typeface="Times New Roman"/>
                        </a:rPr>
                        <a:t> does this evidence support your claim? </a:t>
                      </a:r>
                      <a:r>
                        <a:rPr lang="en-US" sz="1000" b="1" u="sng" dirty="0">
                          <a:effectLst/>
                          <a:latin typeface="Calibri"/>
                          <a:ea typeface="Calibri"/>
                          <a:cs typeface="Times New Roman"/>
                        </a:rPr>
                        <a:t>Give examples</a:t>
                      </a:r>
                      <a:r>
                        <a:rPr lang="en-US" sz="1000" b="1" u="sng" dirty="0" smtClean="0">
                          <a:effectLst/>
                          <a:latin typeface="Calibri"/>
                          <a:ea typeface="Calibri"/>
                          <a:cs typeface="Times New Roman"/>
                        </a:rPr>
                        <a:t>.</a:t>
                      </a:r>
                      <a:endParaRPr lang="en-US" sz="11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tabLst>
                          <a:tab pos="5405120" algn="l"/>
                        </a:tabLst>
                      </a:pPr>
                      <a:r>
                        <a:rPr lang="en-US" sz="1200" b="1" i="1" u="sng" dirty="0">
                          <a:effectLst/>
                          <a:latin typeface="Calibri"/>
                          <a:ea typeface="Calibri"/>
                          <a:cs typeface="Times New Roman"/>
                        </a:rPr>
                        <a:t>Possible Outcome or Result:</a:t>
                      </a:r>
                      <a:endParaRPr lang="en-US" sz="1100" dirty="0">
                        <a:effectLst/>
                        <a:latin typeface="Calibri"/>
                        <a:ea typeface="Calibri"/>
                        <a:cs typeface="Times New Roman"/>
                      </a:endParaRPr>
                    </a:p>
                    <a:p>
                      <a:pPr marL="0" marR="0">
                        <a:lnSpc>
                          <a:spcPct val="115000"/>
                        </a:lnSpc>
                        <a:spcBef>
                          <a:spcPts val="0"/>
                        </a:spcBef>
                        <a:spcAft>
                          <a:spcPts val="0"/>
                        </a:spcAft>
                        <a:tabLst>
                          <a:tab pos="5405120" algn="l"/>
                        </a:tabLst>
                      </a:pPr>
                      <a:r>
                        <a:rPr lang="en-US" sz="1000" b="1" dirty="0">
                          <a:effectLst/>
                          <a:latin typeface="Calibri"/>
                          <a:ea typeface="Calibri"/>
                          <a:cs typeface="Times New Roman"/>
                        </a:rPr>
                        <a:t> </a:t>
                      </a:r>
                      <a:endParaRPr lang="en-US" sz="1100" dirty="0">
                        <a:effectLst/>
                        <a:latin typeface="Calibri"/>
                        <a:ea typeface="Calibri"/>
                        <a:cs typeface="Times New Roman"/>
                      </a:endParaRPr>
                    </a:p>
                    <a:p>
                      <a:pPr marL="0" marR="0">
                        <a:lnSpc>
                          <a:spcPct val="115000"/>
                        </a:lnSpc>
                        <a:spcBef>
                          <a:spcPts val="0"/>
                        </a:spcBef>
                        <a:spcAft>
                          <a:spcPts val="0"/>
                        </a:spcAft>
                        <a:tabLst>
                          <a:tab pos="5405120" algn="l"/>
                        </a:tabLst>
                      </a:pPr>
                      <a:r>
                        <a:rPr lang="en-US" sz="1000" b="1" dirty="0">
                          <a:effectLst/>
                          <a:latin typeface="Calibri"/>
                          <a:ea typeface="Calibri"/>
                          <a:cs typeface="Times New Roman"/>
                        </a:rPr>
                        <a:t>What might happen if we use this evidence to make a decision about how we’ll think, act, or believe</a:t>
                      </a:r>
                      <a:r>
                        <a:rPr lang="en-US" sz="1000" b="1" dirty="0" smtClean="0">
                          <a:effectLst/>
                          <a:latin typeface="Calibri"/>
                          <a:ea typeface="Calibri"/>
                          <a:cs typeface="Times New Roman"/>
                        </a:rPr>
                        <a:t>?</a:t>
                      </a:r>
                      <a:endParaRPr lang="en-US" sz="1100" dirty="0">
                        <a:effectLst/>
                        <a:latin typeface="Calibri"/>
                        <a:ea typeface="Calibri"/>
                        <a:cs typeface="Times New Roman"/>
                      </a:endParaRPr>
                    </a:p>
                  </a:txBody>
                  <a:tcPr marL="68580" marR="68580" marT="0" marB="0"/>
                </a:tc>
              </a:tr>
              <a:tr h="8247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rPr>
                        <a:t>Reason 4:  we’re not so social when</a:t>
                      </a:r>
                      <a:r>
                        <a:rPr lang="en-US" sz="1400" b="1" baseline="0" dirty="0" smtClean="0">
                          <a:solidFill>
                            <a:schemeClr val="tx1"/>
                          </a:solidFill>
                        </a:rPr>
                        <a:t> we’re glued to technology</a:t>
                      </a:r>
                      <a:endParaRPr lang="en-US" dirty="0" smtClean="0">
                        <a:solidFill>
                          <a:schemeClr val="tx1"/>
                        </a:solidFill>
                      </a:endParaRPr>
                    </a:p>
                    <a:p>
                      <a:endParaRPr lang="en-US" dirty="0"/>
                    </a:p>
                  </a:txBody>
                  <a:tcPr/>
                </a:tc>
                <a:tc>
                  <a:txBody>
                    <a:bodyPr/>
                    <a:lstStyle/>
                    <a:p>
                      <a:r>
                        <a:rPr lang="en-US" dirty="0" smtClean="0">
                          <a:effectLst/>
                        </a:rPr>
                        <a:t>“We have become the headphone generation, preferring to listen to our music in silence than utter a single word of acknowledgment to a stranger, perhaps even a friend.”</a:t>
                      </a:r>
                      <a:endParaRPr lang="en-US" dirty="0"/>
                    </a:p>
                  </a:txBody>
                  <a:tcPr/>
                </a:tc>
                <a:tc>
                  <a:txBody>
                    <a:bodyPr/>
                    <a:lstStyle/>
                    <a:p>
                      <a:r>
                        <a:rPr lang="en-US" dirty="0" smtClean="0"/>
                        <a:t>At our school, we see this every day.  Most kids wear earbuds and are unaware of</a:t>
                      </a:r>
                      <a:r>
                        <a:rPr lang="en-US" baseline="0" dirty="0" smtClean="0"/>
                        <a:t> anyone around them.  O</a:t>
                      </a:r>
                      <a:r>
                        <a:rPr lang="en-US" dirty="0" smtClean="0"/>
                        <a:t>r they have their noses on their iPhone screens,</a:t>
                      </a:r>
                      <a:r>
                        <a:rPr lang="en-US" baseline="0" dirty="0" smtClean="0"/>
                        <a:t> ignoring everyone in their paths.  Instead of making connections with others, we walk through our day in isolation.  No wonder so many of us are lonely in the middle of a crowd.</a:t>
                      </a:r>
                      <a:endParaRPr lang="en-US" dirty="0"/>
                    </a:p>
                  </a:txBody>
                  <a:tcPr/>
                </a:tc>
                <a:tc>
                  <a:txBody>
                    <a:bodyPr/>
                    <a:lstStyle/>
                    <a:p>
                      <a:r>
                        <a:rPr lang="en-US" dirty="0" smtClean="0"/>
                        <a:t>If we shut down our technology for even</a:t>
                      </a:r>
                      <a:r>
                        <a:rPr lang="en-US" baseline="0" dirty="0" smtClean="0"/>
                        <a:t> a single week, we may find that the people around us are more interesting than the content being delivered on our iPods and iPhones.  We might actually revive the art of conversation.</a:t>
                      </a:r>
                      <a:endParaRPr lang="en-US" dirty="0"/>
                    </a:p>
                  </a:txBody>
                  <a:tcPr/>
                </a:tc>
              </a:tr>
            </a:tbl>
          </a:graphicData>
        </a:graphic>
      </p:graphicFrame>
    </p:spTree>
    <p:extLst>
      <p:ext uri="{BB962C8B-B14F-4D97-AF65-F5344CB8AC3E}">
        <p14:creationId xmlns="" xmlns:p14="http://schemas.microsoft.com/office/powerpoint/2010/main" val="4981663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927" y="533400"/>
            <a:ext cx="8382000" cy="584775"/>
          </a:xfrm>
          <a:prstGeom prst="rect">
            <a:avLst/>
          </a:prstGeom>
          <a:noFill/>
        </p:spPr>
        <p:txBody>
          <a:bodyPr wrap="square" rtlCol="0">
            <a:spAutoFit/>
          </a:bodyPr>
          <a:lstStyle/>
          <a:p>
            <a:pPr algn="ctr"/>
            <a:r>
              <a:rPr lang="en-US" sz="3200" b="1" dirty="0" smtClean="0"/>
              <a:t>Starting with Student Work</a:t>
            </a:r>
            <a:endParaRPr lang="en-US" sz="3200" b="1" dirty="0"/>
          </a:p>
        </p:txBody>
      </p:sp>
      <p:sp>
        <p:nvSpPr>
          <p:cNvPr id="3" name="Shape 109"/>
          <p:cNvSpPr txBox="1"/>
          <p:nvPr/>
        </p:nvSpPr>
        <p:spPr>
          <a:xfrm>
            <a:off x="161729" y="6285722"/>
            <a:ext cx="8807614" cy="381000"/>
          </a:xfrm>
          <a:prstGeom prst="rect">
            <a:avLst/>
          </a:prstGeom>
          <a:noFill/>
          <a:ln>
            <a:noFill/>
          </a:ln>
        </p:spPr>
        <p:txBody>
          <a:bodyPr lIns="91425" tIns="91425" rIns="91425" bIns="91425" anchor="t" anchorCtr="0">
            <a:noAutofit/>
          </a:bodyPr>
          <a:lstStyle/>
          <a:p>
            <a:pPr algn="ctr"/>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
        <p:nvSpPr>
          <p:cNvPr id="4" name="TextBox 3"/>
          <p:cNvSpPr txBox="1"/>
          <p:nvPr/>
        </p:nvSpPr>
        <p:spPr>
          <a:xfrm>
            <a:off x="381000" y="1268964"/>
            <a:ext cx="8458200" cy="5016758"/>
          </a:xfrm>
          <a:prstGeom prst="rect">
            <a:avLst/>
          </a:prstGeom>
          <a:noFill/>
        </p:spPr>
        <p:txBody>
          <a:bodyPr wrap="square" rtlCol="0">
            <a:spAutoFit/>
          </a:bodyPr>
          <a:lstStyle/>
          <a:p>
            <a:r>
              <a:rPr lang="en-US" sz="2000" b="1" dirty="0" smtClean="0"/>
              <a:t>Locate the claim.  Highlight in green or another bright color.</a:t>
            </a:r>
          </a:p>
          <a:p>
            <a:endParaRPr lang="en-US" sz="2000" b="1" dirty="0"/>
          </a:p>
          <a:p>
            <a:r>
              <a:rPr lang="en-US" sz="2000" b="1" dirty="0" smtClean="0"/>
              <a:t>Read the piece.  </a:t>
            </a:r>
          </a:p>
          <a:p>
            <a:endParaRPr lang="en-US" sz="2000" b="1" dirty="0"/>
          </a:p>
          <a:p>
            <a:r>
              <a:rPr lang="en-US" sz="2000" b="1" dirty="0" smtClean="0"/>
              <a:t>Locate the reasons that support the claim.  Highlight them in a different color.</a:t>
            </a:r>
          </a:p>
          <a:p>
            <a:endParaRPr lang="en-US" sz="2000" b="1" dirty="0"/>
          </a:p>
          <a:p>
            <a:r>
              <a:rPr lang="en-US" sz="2000" b="1" dirty="0" smtClean="0"/>
              <a:t>Note:  This is not always easy, because students’ default strategy is the five-paragraph theme pattern, which does not rely on logical reasoning.  It teaches students to generate three reasons and explain them. These paragraphs often feel discrete and unconnected.  The reasons or examples may not even be strongly related.   Five-paragraph themes do not rely on building one idea and making it grow and grow and grow throughout the piece.  They don’t take a reader by the hand and lead them through a chain of thinking that ends in accepting the conclusion the writer offers.</a:t>
            </a:r>
            <a:endParaRPr lang="en-US" sz="2000" b="1" dirty="0"/>
          </a:p>
        </p:txBody>
      </p:sp>
    </p:spTree>
    <p:extLst>
      <p:ext uri="{BB962C8B-B14F-4D97-AF65-F5344CB8AC3E}">
        <p14:creationId xmlns="" xmlns:p14="http://schemas.microsoft.com/office/powerpoint/2010/main" val="332291752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04800" y="381000"/>
            <a:ext cx="8077200" cy="685799"/>
          </a:xfrm>
        </p:spPr>
        <p:txBody>
          <a:bodyPr/>
          <a:lstStyle/>
          <a:p>
            <a:pPr marL="129541" indent="0">
              <a:buNone/>
            </a:pPr>
            <a:r>
              <a:rPr lang="en-US" sz="3200" b="1" dirty="0" smtClean="0"/>
              <a:t>NOTE:  </a:t>
            </a:r>
            <a:r>
              <a:rPr lang="en-US" sz="2000" dirty="0"/>
              <a:t>When students are working from a text </a:t>
            </a:r>
            <a:r>
              <a:rPr lang="en-US" sz="2000" dirty="0" smtClean="0"/>
              <a:t>set, it </a:t>
            </a:r>
            <a:r>
              <a:rPr lang="en-US" sz="2000" dirty="0"/>
              <a:t>is often easier </a:t>
            </a:r>
            <a:r>
              <a:rPr lang="en-US" sz="2000" b="1" u="sng" dirty="0"/>
              <a:t>not</a:t>
            </a:r>
            <a:r>
              <a:rPr lang="en-US" sz="2000" dirty="0"/>
              <a:t> to go the route of generating reasons first, as the provided texts may not provide evidence to support them.  It works better to read, form a claim, then re-read to select the best evidence.</a:t>
            </a:r>
          </a:p>
          <a:p>
            <a:pPr marL="129541" indent="0">
              <a:buNone/>
            </a:pPr>
            <a:endParaRPr lang="en-US" sz="3200" b="1" i="1" dirty="0"/>
          </a:p>
        </p:txBody>
      </p:sp>
      <p:graphicFrame>
        <p:nvGraphicFramePr>
          <p:cNvPr id="4" name="Table 3"/>
          <p:cNvGraphicFramePr>
            <a:graphicFrameLocks noGrp="1"/>
          </p:cNvGraphicFramePr>
          <p:nvPr>
            <p:extLst>
              <p:ext uri="{D42A27DB-BD31-4B8C-83A1-F6EECF244321}">
                <p14:modId xmlns="" xmlns:p14="http://schemas.microsoft.com/office/powerpoint/2010/main" val="166454312"/>
              </p:ext>
            </p:extLst>
          </p:nvPr>
        </p:nvGraphicFramePr>
        <p:xfrm>
          <a:off x="381000" y="2133600"/>
          <a:ext cx="8610600" cy="4471105"/>
        </p:xfrm>
        <a:graphic>
          <a:graphicData uri="http://schemas.openxmlformats.org/drawingml/2006/table">
            <a:tbl>
              <a:tblPr firstRow="1" bandRow="1">
                <a:tableStyleId>{921B36BF-1AF9-4A4A-ADB7-1873ED318A89}</a:tableStyleId>
              </a:tblPr>
              <a:tblGrid>
                <a:gridCol w="2667000"/>
                <a:gridCol w="3581400"/>
                <a:gridCol w="2362200"/>
              </a:tblGrid>
              <a:tr h="609600">
                <a:tc gridSpan="3">
                  <a:txBody>
                    <a:bodyPr/>
                    <a:lstStyle/>
                    <a:p>
                      <a:r>
                        <a:rPr lang="en-US" dirty="0" smtClean="0"/>
                        <a:t>Claim:  Because</a:t>
                      </a:r>
                      <a:r>
                        <a:rPr lang="en-US" baseline="0" dirty="0" smtClean="0"/>
                        <a:t> technology is changing us in negative ways, our school should participate in Shut Down Your Screen Week (SDYSW).</a:t>
                      </a:r>
                      <a:endParaRPr lang="en-US" dirty="0"/>
                    </a:p>
                  </a:txBody>
                  <a:tcPr/>
                </a:tc>
                <a:tc hMerge="1">
                  <a:txBody>
                    <a:bodyPr/>
                    <a:lstStyle/>
                    <a:p>
                      <a:endParaRPr lang="en-US" dirty="0"/>
                    </a:p>
                  </a:txBody>
                  <a:tcPr/>
                </a:tc>
                <a:tc hMerge="1">
                  <a:txBody>
                    <a:bodyPr/>
                    <a:lstStyle/>
                    <a:p>
                      <a:endParaRPr lang="en-US" dirty="0"/>
                    </a:p>
                  </a:txBody>
                  <a:tcPr/>
                </a:tc>
              </a:tr>
              <a:tr h="502920">
                <a:tc gridSpan="3">
                  <a:txBody>
                    <a:bodyPr/>
                    <a:lstStyle/>
                    <a:p>
                      <a:r>
                        <a:rPr lang="en-US" dirty="0" smtClean="0"/>
                        <a:t>Source:  </a:t>
                      </a:r>
                      <a:r>
                        <a:rPr lang="en-US" b="1" dirty="0" smtClean="0">
                          <a:effectLst/>
                          <a:hlinkClick r:id="rId2" tooltip="Permanent Link to Technology imposes social isolation"/>
                        </a:rPr>
                        <a:t>Technology imposes social isolation</a:t>
                      </a:r>
                      <a:r>
                        <a:rPr lang="en-US" b="1" dirty="0" smtClean="0">
                          <a:effectLst/>
                        </a:rPr>
                        <a:t>  </a:t>
                      </a:r>
                      <a:r>
                        <a:rPr lang="en-US" dirty="0" smtClean="0">
                          <a:effectLst/>
                          <a:hlinkClick r:id="rId3" tooltip="View all posts in Opinions"/>
                        </a:rPr>
                        <a:t>Opinions</a:t>
                      </a:r>
                      <a:r>
                        <a:rPr lang="en-US" dirty="0" smtClean="0">
                          <a:effectLst/>
                        </a:rPr>
                        <a:t> — By </a:t>
                      </a:r>
                      <a:r>
                        <a:rPr lang="en-US" dirty="0" smtClean="0">
                          <a:effectLst/>
                          <a:hlinkClick r:id="rId4" tooltip="Posts by Andrew Lutfala"/>
                        </a:rPr>
                        <a:t>Andrew </a:t>
                      </a:r>
                      <a:r>
                        <a:rPr lang="en-US" dirty="0" err="1" smtClean="0">
                          <a:effectLst/>
                          <a:hlinkClick r:id="rId4" tooltip="Posts by Andrew Lutfala"/>
                        </a:rPr>
                        <a:t>Lutfala</a:t>
                      </a:r>
                      <a:r>
                        <a:rPr lang="en-US" dirty="0" smtClean="0">
                          <a:effectLst/>
                        </a:rPr>
                        <a:t> on October 28, 2011</a:t>
                      </a:r>
                      <a:endParaRPr lang="en-US" dirty="0"/>
                    </a:p>
                  </a:txBody>
                  <a:tcPr/>
                </a:tc>
                <a:tc hMerge="1">
                  <a:txBody>
                    <a:bodyPr/>
                    <a:lstStyle/>
                    <a:p>
                      <a:endParaRPr lang="en-US"/>
                    </a:p>
                  </a:txBody>
                  <a:tcPr/>
                </a:tc>
                <a:tc hMerge="1">
                  <a:txBody>
                    <a:bodyPr/>
                    <a:lstStyle/>
                    <a:p>
                      <a:endParaRPr lang="en-US"/>
                    </a:p>
                  </a:txBody>
                  <a:tcPr/>
                </a:tc>
              </a:tr>
              <a:tr h="1346905">
                <a:tc>
                  <a:txBody>
                    <a:bodyPr/>
                    <a:lstStyle/>
                    <a:p>
                      <a:pPr marL="0" marR="0" algn="ctr">
                        <a:lnSpc>
                          <a:spcPct val="115000"/>
                        </a:lnSpc>
                        <a:spcBef>
                          <a:spcPts val="0"/>
                        </a:spcBef>
                        <a:spcAft>
                          <a:spcPts val="0"/>
                        </a:spcAft>
                        <a:tabLst>
                          <a:tab pos="5405120" algn="l"/>
                        </a:tabLst>
                      </a:pPr>
                      <a:r>
                        <a:rPr lang="en-US" sz="1200" b="1" i="1" u="sng" dirty="0">
                          <a:effectLst/>
                          <a:latin typeface="Calibri"/>
                          <a:ea typeface="Calibri"/>
                          <a:cs typeface="Times New Roman"/>
                        </a:rPr>
                        <a:t>Evidence</a:t>
                      </a:r>
                      <a:endParaRPr lang="en-US" sz="1100" dirty="0">
                        <a:effectLst/>
                        <a:latin typeface="Calibri"/>
                        <a:ea typeface="Calibri"/>
                        <a:cs typeface="Times New Roman"/>
                      </a:endParaRPr>
                    </a:p>
                    <a:p>
                      <a:pPr marL="0" marR="0" algn="ctr">
                        <a:lnSpc>
                          <a:spcPct val="115000"/>
                        </a:lnSpc>
                        <a:spcBef>
                          <a:spcPts val="0"/>
                        </a:spcBef>
                        <a:spcAft>
                          <a:spcPts val="0"/>
                        </a:spcAft>
                        <a:tabLst>
                          <a:tab pos="5405120" algn="l"/>
                        </a:tabLst>
                      </a:pPr>
                      <a:r>
                        <a:rPr lang="en-US" sz="900" b="1" i="1" dirty="0">
                          <a:effectLst/>
                          <a:latin typeface="Calibri"/>
                          <a:ea typeface="Calibri"/>
                          <a:cs typeface="Times New Roman"/>
                        </a:rPr>
                        <a:t>from the article</a:t>
                      </a:r>
                      <a:endParaRPr lang="en-US" sz="1100" dirty="0">
                        <a:effectLst/>
                        <a:latin typeface="Calibri"/>
                        <a:ea typeface="Calibri"/>
                        <a:cs typeface="Times New Roman"/>
                      </a:endParaRPr>
                    </a:p>
                    <a:p>
                      <a:pPr marL="0" marR="0" algn="ctr">
                        <a:lnSpc>
                          <a:spcPct val="115000"/>
                        </a:lnSpc>
                        <a:spcBef>
                          <a:spcPts val="0"/>
                        </a:spcBef>
                        <a:spcAft>
                          <a:spcPts val="0"/>
                        </a:spcAft>
                      </a:pPr>
                      <a:r>
                        <a:rPr lang="en-US" sz="900" b="1" i="1" dirty="0">
                          <a:effectLst/>
                          <a:latin typeface="Calibri"/>
                          <a:ea typeface="Calibri"/>
                          <a:cs typeface="Times New Roman"/>
                        </a:rPr>
                        <a:t> </a:t>
                      </a:r>
                      <a:endParaRPr lang="en-US" sz="1100" dirty="0">
                        <a:effectLst/>
                        <a:latin typeface="Calibri"/>
                        <a:ea typeface="Calibri"/>
                        <a:cs typeface="Times New Roman"/>
                      </a:endParaRPr>
                    </a:p>
                    <a:p>
                      <a:pPr marL="0" marR="0" algn="ctr">
                        <a:lnSpc>
                          <a:spcPct val="115000"/>
                        </a:lnSpc>
                        <a:spcBef>
                          <a:spcPts val="0"/>
                        </a:spcBef>
                        <a:spcAft>
                          <a:spcPts val="0"/>
                        </a:spcAft>
                      </a:pPr>
                      <a:r>
                        <a:rPr lang="en-US" sz="1000" b="1" i="1" dirty="0">
                          <a:effectLst/>
                          <a:latin typeface="Calibri"/>
                          <a:ea typeface="Calibri"/>
                          <a:cs typeface="Times New Roman"/>
                        </a:rPr>
                        <a:t>(fact, statistic, quote, etc</a:t>
                      </a:r>
                      <a:r>
                        <a:rPr lang="en-US" sz="1000" b="1" i="1" dirty="0" smtClean="0">
                          <a:effectLst/>
                          <a:latin typeface="Calibri"/>
                          <a:ea typeface="Calibri"/>
                          <a:cs typeface="Times New Roman"/>
                        </a:rPr>
                        <a:t>.)</a:t>
                      </a:r>
                      <a:endParaRPr lang="en-US" sz="11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tabLst>
                          <a:tab pos="5405120" algn="l"/>
                        </a:tabLst>
                      </a:pPr>
                      <a:r>
                        <a:rPr lang="en-US" sz="1200" b="1" i="1" u="sng" dirty="0">
                          <a:effectLst/>
                          <a:latin typeface="Calibri"/>
                          <a:ea typeface="Calibri"/>
                          <a:cs typeface="Times New Roman"/>
                        </a:rPr>
                        <a:t>Connection</a:t>
                      </a:r>
                      <a:r>
                        <a:rPr lang="en-US" sz="1200" b="1" i="1" dirty="0">
                          <a:effectLst/>
                          <a:latin typeface="Calibri"/>
                          <a:ea typeface="Calibri"/>
                          <a:cs typeface="Times New Roman"/>
                        </a:rPr>
                        <a:t>:  </a:t>
                      </a:r>
                      <a:endParaRPr lang="en-US" sz="1100" dirty="0">
                        <a:effectLst/>
                        <a:latin typeface="Calibri"/>
                        <a:ea typeface="Calibri"/>
                        <a:cs typeface="Times New Roman"/>
                      </a:endParaRPr>
                    </a:p>
                    <a:p>
                      <a:pPr marL="0" marR="0">
                        <a:lnSpc>
                          <a:spcPct val="115000"/>
                        </a:lnSpc>
                        <a:spcBef>
                          <a:spcPts val="0"/>
                        </a:spcBef>
                        <a:spcAft>
                          <a:spcPts val="0"/>
                        </a:spcAft>
                        <a:tabLst>
                          <a:tab pos="5405120" algn="l"/>
                        </a:tabLst>
                      </a:pPr>
                      <a:r>
                        <a:rPr lang="en-US" sz="1000" b="1" dirty="0" smtClean="0">
                          <a:effectLst/>
                          <a:latin typeface="Calibri"/>
                          <a:ea typeface="Calibri"/>
                          <a:cs typeface="Times New Roman"/>
                        </a:rPr>
                        <a:t>How </a:t>
                      </a:r>
                      <a:r>
                        <a:rPr lang="en-US" sz="1000" b="1" dirty="0">
                          <a:effectLst/>
                          <a:latin typeface="Calibri"/>
                          <a:ea typeface="Calibri"/>
                          <a:cs typeface="Times New Roman"/>
                        </a:rPr>
                        <a:t>could you connect the evidence to your purpose?  How can you help readers see the RELEVANCE or importance of this fact to the context or situation?  </a:t>
                      </a:r>
                      <a:r>
                        <a:rPr lang="en-US" sz="1000" b="1" u="sng" dirty="0">
                          <a:effectLst/>
                          <a:latin typeface="Calibri"/>
                          <a:ea typeface="Calibri"/>
                          <a:cs typeface="Times New Roman"/>
                        </a:rPr>
                        <a:t>How</a:t>
                      </a:r>
                      <a:r>
                        <a:rPr lang="en-US" sz="1000" b="1" dirty="0">
                          <a:effectLst/>
                          <a:latin typeface="Calibri"/>
                          <a:ea typeface="Calibri"/>
                          <a:cs typeface="Times New Roman"/>
                        </a:rPr>
                        <a:t> and </a:t>
                      </a:r>
                      <a:r>
                        <a:rPr lang="en-US" sz="1000" b="1" u="sng" dirty="0">
                          <a:effectLst/>
                          <a:latin typeface="Calibri"/>
                          <a:ea typeface="Calibri"/>
                          <a:cs typeface="Times New Roman"/>
                        </a:rPr>
                        <a:t>why</a:t>
                      </a:r>
                      <a:r>
                        <a:rPr lang="en-US" sz="1000" b="1" dirty="0">
                          <a:effectLst/>
                          <a:latin typeface="Calibri"/>
                          <a:ea typeface="Calibri"/>
                          <a:cs typeface="Times New Roman"/>
                        </a:rPr>
                        <a:t> does this evidence support your claim? </a:t>
                      </a:r>
                      <a:r>
                        <a:rPr lang="en-US" sz="1000" b="1" u="sng" dirty="0">
                          <a:effectLst/>
                          <a:latin typeface="Calibri"/>
                          <a:ea typeface="Calibri"/>
                          <a:cs typeface="Times New Roman"/>
                        </a:rPr>
                        <a:t>Give examples</a:t>
                      </a:r>
                      <a:r>
                        <a:rPr lang="en-US" sz="1000" b="1" u="sng" dirty="0" smtClean="0">
                          <a:effectLst/>
                          <a:latin typeface="Calibri"/>
                          <a:ea typeface="Calibri"/>
                          <a:cs typeface="Times New Roman"/>
                        </a:rPr>
                        <a:t>.</a:t>
                      </a:r>
                      <a:endParaRPr lang="en-US" sz="11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tabLst>
                          <a:tab pos="5405120" algn="l"/>
                        </a:tabLst>
                      </a:pPr>
                      <a:r>
                        <a:rPr lang="en-US" sz="1200" b="1" i="1" u="sng" dirty="0">
                          <a:effectLst/>
                          <a:latin typeface="Calibri"/>
                          <a:ea typeface="Calibri"/>
                          <a:cs typeface="Times New Roman"/>
                        </a:rPr>
                        <a:t>Possible Outcome or Result:</a:t>
                      </a:r>
                      <a:endParaRPr lang="en-US" sz="1100" dirty="0">
                        <a:effectLst/>
                        <a:latin typeface="Calibri"/>
                        <a:ea typeface="Calibri"/>
                        <a:cs typeface="Times New Roman"/>
                      </a:endParaRPr>
                    </a:p>
                    <a:p>
                      <a:pPr marL="0" marR="0">
                        <a:lnSpc>
                          <a:spcPct val="115000"/>
                        </a:lnSpc>
                        <a:spcBef>
                          <a:spcPts val="0"/>
                        </a:spcBef>
                        <a:spcAft>
                          <a:spcPts val="0"/>
                        </a:spcAft>
                        <a:tabLst>
                          <a:tab pos="5405120" algn="l"/>
                        </a:tabLst>
                      </a:pPr>
                      <a:r>
                        <a:rPr lang="en-US" sz="1000" b="1" dirty="0">
                          <a:effectLst/>
                          <a:latin typeface="Calibri"/>
                          <a:ea typeface="Calibri"/>
                          <a:cs typeface="Times New Roman"/>
                        </a:rPr>
                        <a:t> </a:t>
                      </a:r>
                      <a:endParaRPr lang="en-US" sz="1100" dirty="0">
                        <a:effectLst/>
                        <a:latin typeface="Calibri"/>
                        <a:ea typeface="Calibri"/>
                        <a:cs typeface="Times New Roman"/>
                      </a:endParaRPr>
                    </a:p>
                    <a:p>
                      <a:pPr marL="0" marR="0">
                        <a:lnSpc>
                          <a:spcPct val="115000"/>
                        </a:lnSpc>
                        <a:spcBef>
                          <a:spcPts val="0"/>
                        </a:spcBef>
                        <a:spcAft>
                          <a:spcPts val="0"/>
                        </a:spcAft>
                        <a:tabLst>
                          <a:tab pos="5405120" algn="l"/>
                        </a:tabLst>
                      </a:pPr>
                      <a:r>
                        <a:rPr lang="en-US" sz="1000" b="1" dirty="0">
                          <a:effectLst/>
                          <a:latin typeface="Calibri"/>
                          <a:ea typeface="Calibri"/>
                          <a:cs typeface="Times New Roman"/>
                        </a:rPr>
                        <a:t>What might happen if we use this evidence to make a decision about how we’ll think, act, or believe</a:t>
                      </a:r>
                      <a:r>
                        <a:rPr lang="en-US" sz="1000" b="1" dirty="0" smtClean="0">
                          <a:effectLst/>
                          <a:latin typeface="Calibri"/>
                          <a:ea typeface="Calibri"/>
                          <a:cs typeface="Times New Roman"/>
                        </a:rPr>
                        <a:t>?</a:t>
                      </a:r>
                      <a:endParaRPr lang="en-US" sz="1100" dirty="0">
                        <a:effectLst/>
                        <a:latin typeface="Calibri"/>
                        <a:ea typeface="Calibri"/>
                        <a:cs typeface="Times New Roman"/>
                      </a:endParaRPr>
                    </a:p>
                  </a:txBody>
                  <a:tcPr marL="68580" marR="68580" marT="0" marB="0"/>
                </a:tc>
              </a:tr>
              <a:tr h="824744">
                <a:tc>
                  <a:txBody>
                    <a:bodyPr/>
                    <a:lstStyle/>
                    <a:p>
                      <a:r>
                        <a:rPr lang="en-US" dirty="0" smtClean="0">
                          <a:effectLst/>
                        </a:rPr>
                        <a:t>“We have become the headphone generation, preferring to listen to our music in silence than utter a single word of acknowledgment to a stranger, perhaps even a friend.”</a:t>
                      </a:r>
                      <a:endParaRPr lang="en-US" dirty="0"/>
                    </a:p>
                  </a:txBody>
                  <a:tcPr/>
                </a:tc>
                <a:tc>
                  <a:txBody>
                    <a:bodyPr/>
                    <a:lstStyle/>
                    <a:p>
                      <a:r>
                        <a:rPr lang="en-US" dirty="0" smtClean="0"/>
                        <a:t>Technology is making us less social.  At our school, we see this every day.  Most kids wear earbuds and are unaware of</a:t>
                      </a:r>
                      <a:r>
                        <a:rPr lang="en-US" baseline="0" dirty="0" smtClean="0"/>
                        <a:t> anyone around them.  O</a:t>
                      </a:r>
                      <a:r>
                        <a:rPr lang="en-US" dirty="0" smtClean="0"/>
                        <a:t>r they have their noses on their iPhone screens,</a:t>
                      </a:r>
                      <a:r>
                        <a:rPr lang="en-US" baseline="0" dirty="0" smtClean="0"/>
                        <a:t> ignoring everyone in their paths.  Instead of making connections with others, we walk through our days in isolation.  No wonder so many of us are lonely in the middle of a crowd.</a:t>
                      </a:r>
                      <a:endParaRPr lang="en-US" dirty="0"/>
                    </a:p>
                  </a:txBody>
                  <a:tcPr/>
                </a:tc>
                <a:tc>
                  <a:txBody>
                    <a:bodyPr/>
                    <a:lstStyle/>
                    <a:p>
                      <a:r>
                        <a:rPr lang="en-US" dirty="0" smtClean="0"/>
                        <a:t>If we shut down our technology for even</a:t>
                      </a:r>
                      <a:r>
                        <a:rPr lang="en-US" baseline="0" dirty="0" smtClean="0"/>
                        <a:t> a single week, we may find that the people around us are more interesting than the content being delivered on our iPods and iPhones.  We might actually revive the art of conversation.</a:t>
                      </a:r>
                      <a:endParaRPr lang="en-US" dirty="0"/>
                    </a:p>
                  </a:txBody>
                  <a:tcPr/>
                </a:tc>
              </a:tr>
            </a:tbl>
          </a:graphicData>
        </a:graphic>
      </p:graphicFrame>
    </p:spTree>
    <p:extLst>
      <p:ext uri="{BB962C8B-B14F-4D97-AF65-F5344CB8AC3E}">
        <p14:creationId xmlns="" xmlns:p14="http://schemas.microsoft.com/office/powerpoint/2010/main" val="34430865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4" name="Shape 124"/>
          <p:cNvPicPr preferRelativeResize="0"/>
          <p:nvPr/>
        </p:nvPicPr>
        <p:blipFill rotWithShape="1">
          <a:blip r:embed="rId3">
            <a:alphaModFix/>
          </a:blip>
          <a:srcRect/>
          <a:stretch/>
        </p:blipFill>
        <p:spPr>
          <a:xfrm>
            <a:off x="0" y="1981200"/>
            <a:ext cx="9039854" cy="4267199"/>
          </a:xfrm>
          <a:prstGeom prst="rect">
            <a:avLst/>
          </a:prstGeom>
          <a:noFill/>
          <a:ln>
            <a:noFill/>
          </a:ln>
        </p:spPr>
      </p:pic>
      <p:sp>
        <p:nvSpPr>
          <p:cNvPr id="125" name="Shape 125"/>
          <p:cNvSpPr txBox="1"/>
          <p:nvPr/>
        </p:nvSpPr>
        <p:spPr>
          <a:xfrm>
            <a:off x="957950" y="6324600"/>
            <a:ext cx="7053900" cy="381000"/>
          </a:xfrm>
          <a:prstGeom prst="rect">
            <a:avLst/>
          </a:prstGeom>
          <a:noFill/>
          <a:ln>
            <a:noFill/>
          </a:ln>
        </p:spPr>
        <p:txBody>
          <a:bodyPr lIns="91425" tIns="91425" rIns="91425" bIns="91425" anchor="t" anchorCtr="0">
            <a:noAutofit/>
          </a:bodyPr>
          <a:lstStyle/>
          <a:p>
            <a:pPr lvl="0" algn="ctr" rtl="0">
              <a:spcBef>
                <a:spcPts val="0"/>
              </a:spcBef>
              <a:buNone/>
            </a:pPr>
            <a:r>
              <a:rPr lang="en-US" sz="1100" b="1">
                <a:solidFill>
                  <a:srgbClr val="666666"/>
                </a:solidFill>
                <a:latin typeface="Calibri"/>
                <a:ea typeface="Calibri"/>
                <a:cs typeface="Calibri"/>
                <a:sym typeface="Calibri"/>
              </a:rPr>
              <a:t>Linda Denstaedt, Oakland Writing Project, for NWP CRWP funded by the Department of Education</a:t>
            </a:r>
          </a:p>
        </p:txBody>
      </p:sp>
      <p:sp>
        <p:nvSpPr>
          <p:cNvPr id="4" name="Text Placeholder 2"/>
          <p:cNvSpPr txBox="1">
            <a:spLocks/>
          </p:cNvSpPr>
          <p:nvPr/>
        </p:nvSpPr>
        <p:spPr>
          <a:xfrm>
            <a:off x="228600" y="609601"/>
            <a:ext cx="8763000" cy="685799"/>
          </a:xfrm>
          <a:prstGeom prst="rect">
            <a:avLst/>
          </a:prstGeom>
        </p:spPr>
        <p:txBody>
          <a:bodyPr/>
          <a:ls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a:lstStyle>
          <a:p>
            <a:pPr marL="129541"/>
            <a:r>
              <a:rPr lang="en-US" sz="2800" b="1" dirty="0" smtClean="0"/>
              <a:t>For more ideas on revamping claims, see the Op-Ed mini-unit, in which students use Loop </a:t>
            </a:r>
            <a:r>
              <a:rPr lang="en-US" sz="2800" b="1" dirty="0"/>
              <a:t>W</a:t>
            </a:r>
            <a:r>
              <a:rPr lang="en-US" sz="2800" b="1" dirty="0" smtClean="0"/>
              <a:t>riting and Slow Drafting to sharpen their thinking. </a:t>
            </a:r>
            <a:endParaRPr lang="en-US" sz="2800" b="1" i="1" dirty="0"/>
          </a:p>
        </p:txBody>
      </p:sp>
    </p:spTree>
  </p:cSld>
  <p:clrMapOvr>
    <a:masterClrMapping/>
  </p:clrMapOvr>
  <p:transition spd="slow">
    <p:cu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6" name="Shape 266"/>
          <p:cNvPicPr preferRelativeResize="0"/>
          <p:nvPr/>
        </p:nvPicPr>
        <p:blipFill rotWithShape="1">
          <a:blip r:embed="rId3">
            <a:alphaModFix/>
          </a:blip>
          <a:srcRect/>
          <a:stretch/>
        </p:blipFill>
        <p:spPr>
          <a:xfrm>
            <a:off x="3276600" y="457200"/>
            <a:ext cx="5029199" cy="6092282"/>
          </a:xfrm>
          <a:prstGeom prst="rect">
            <a:avLst/>
          </a:prstGeom>
          <a:noFill/>
          <a:ln>
            <a:noFill/>
          </a:ln>
        </p:spPr>
      </p:pic>
      <p:sp>
        <p:nvSpPr>
          <p:cNvPr id="267" name="Shape 267"/>
          <p:cNvSpPr txBox="1"/>
          <p:nvPr/>
        </p:nvSpPr>
        <p:spPr>
          <a:xfrm>
            <a:off x="381000" y="685800"/>
            <a:ext cx="2438399" cy="107721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200" b="1" i="0" u="none" strike="noStrike" cap="none" baseline="0" dirty="0" smtClean="0">
                <a:solidFill>
                  <a:schemeClr val="tx1"/>
                </a:solidFill>
                <a:latin typeface="Arial"/>
                <a:ea typeface="Arial"/>
                <a:cs typeface="Arial"/>
                <a:sym typeface="Arial"/>
              </a:rPr>
              <a:t>Strategy 4:</a:t>
            </a:r>
          </a:p>
          <a:p>
            <a:pPr marL="0" marR="0" lvl="0" indent="0" algn="l" rtl="0">
              <a:spcBef>
                <a:spcPts val="0"/>
              </a:spcBef>
              <a:buSzPct val="25000"/>
              <a:buNone/>
            </a:pPr>
            <a:endParaRPr lang="en-US" sz="3200" b="1" dirty="0">
              <a:solidFill>
                <a:schemeClr val="tx1"/>
              </a:solidFill>
            </a:endParaRPr>
          </a:p>
          <a:p>
            <a:pPr marL="0" marR="0" lvl="0" indent="0" algn="l" rtl="0">
              <a:spcBef>
                <a:spcPts val="0"/>
              </a:spcBef>
              <a:buSzPct val="25000"/>
              <a:buNone/>
            </a:pPr>
            <a:r>
              <a:rPr lang="en-US" sz="3200" b="1" i="0" u="none" strike="noStrike" cap="none" baseline="0" dirty="0" smtClean="0">
                <a:solidFill>
                  <a:schemeClr val="tx1"/>
                </a:solidFill>
                <a:latin typeface="Arial"/>
                <a:ea typeface="Arial"/>
                <a:cs typeface="Arial"/>
                <a:sym typeface="Arial"/>
              </a:rPr>
              <a:t>Giving the writer and/or reader signposts</a:t>
            </a:r>
          </a:p>
          <a:p>
            <a:pPr marL="0" marR="0" lvl="0" indent="0" algn="l" rtl="0">
              <a:spcBef>
                <a:spcPts val="0"/>
              </a:spcBef>
              <a:buSzPct val="25000"/>
              <a:buNone/>
            </a:pPr>
            <a:r>
              <a:rPr lang="en-US" sz="3200" b="1" dirty="0" smtClean="0">
                <a:solidFill>
                  <a:schemeClr val="tx1"/>
                </a:solidFill>
              </a:rPr>
              <a:t>with</a:t>
            </a:r>
            <a:r>
              <a:rPr lang="en-US" sz="3200" b="1" i="0" u="none" strike="noStrike" cap="none" baseline="0" dirty="0" smtClean="0">
                <a:solidFill>
                  <a:schemeClr val="tx1"/>
                </a:solidFill>
                <a:latin typeface="Arial"/>
                <a:ea typeface="Arial"/>
                <a:cs typeface="Arial"/>
                <a:sym typeface="Arial"/>
              </a:rPr>
              <a:t> </a:t>
            </a:r>
          </a:p>
          <a:p>
            <a:pPr marL="0" marR="0" lvl="0" indent="0" algn="l" rtl="0">
              <a:spcBef>
                <a:spcPts val="0"/>
              </a:spcBef>
              <a:buSzPct val="25000"/>
              <a:buNone/>
            </a:pPr>
            <a:r>
              <a:rPr lang="en-US" sz="3200" b="1" i="0" u="none" strike="noStrike" cap="none" baseline="0" dirty="0" err="1" smtClean="0">
                <a:solidFill>
                  <a:schemeClr val="tx1"/>
                </a:solidFill>
                <a:latin typeface="Arial"/>
                <a:ea typeface="Arial"/>
                <a:cs typeface="Arial"/>
                <a:sym typeface="Arial"/>
              </a:rPr>
              <a:t>Bernabei’s</a:t>
            </a:r>
            <a:r>
              <a:rPr lang="en-US" sz="3200" b="1" i="0" u="none" strike="noStrike" cap="none" baseline="0" dirty="0" smtClean="0">
                <a:solidFill>
                  <a:schemeClr val="tx1"/>
                </a:solidFill>
                <a:latin typeface="Arial"/>
                <a:ea typeface="Arial"/>
                <a:cs typeface="Arial"/>
                <a:sym typeface="Arial"/>
              </a:rPr>
              <a:t> Kernel Essays</a:t>
            </a:r>
            <a:endParaRPr lang="en-US" sz="3200" b="1" i="0" u="none" strike="noStrike" cap="none" baseline="0" dirty="0">
              <a:solidFill>
                <a:schemeClr val="tx1"/>
              </a:solidFill>
              <a:latin typeface="Arial"/>
              <a:ea typeface="Arial"/>
              <a:cs typeface="Arial"/>
              <a:sym typeface="Arial"/>
            </a:endParaRPr>
          </a:p>
        </p:txBody>
      </p:sp>
      <p:sp>
        <p:nvSpPr>
          <p:cNvPr id="268" name="Shape 268"/>
          <p:cNvSpPr txBox="1"/>
          <p:nvPr/>
        </p:nvSpPr>
        <p:spPr>
          <a:xfrm>
            <a:off x="968850" y="6477000"/>
            <a:ext cx="7053900" cy="381000"/>
          </a:xfrm>
          <a:prstGeom prst="rect">
            <a:avLst/>
          </a:prstGeom>
          <a:noFill/>
          <a:ln>
            <a:noFill/>
          </a:ln>
        </p:spPr>
        <p:txBody>
          <a:bodyPr lIns="91425" tIns="91425" rIns="91425" bIns="91425" anchor="t" anchorCtr="0">
            <a:noAutofit/>
          </a:bodyPr>
          <a:lstStyle/>
          <a:p>
            <a:pPr lvl="0" algn="ctr" rtl="0">
              <a:spcBef>
                <a:spcPts val="0"/>
              </a:spcBef>
              <a:buNone/>
            </a:pPr>
            <a:r>
              <a:rPr lang="en-US" sz="1100" b="1" dirty="0">
                <a:solidFill>
                  <a:srgbClr val="666666"/>
                </a:solidFill>
                <a:latin typeface="Calibri"/>
                <a:ea typeface="Calibri"/>
                <a:cs typeface="Calibri"/>
                <a:sym typeface="Calibri"/>
              </a:rPr>
              <a:t>Linda </a:t>
            </a:r>
            <a:r>
              <a:rPr lang="en-US" sz="1100" b="1" dirty="0" err="1">
                <a:solidFill>
                  <a:srgbClr val="666666"/>
                </a:solidFill>
                <a:latin typeface="Calibri"/>
                <a:ea typeface="Calibri"/>
                <a:cs typeface="Calibri"/>
                <a:sym typeface="Calibri"/>
              </a:rPr>
              <a:t>Denstaedt</a:t>
            </a:r>
            <a:r>
              <a:rPr lang="en-US" sz="1100" b="1" dirty="0">
                <a:solidFill>
                  <a:srgbClr val="666666"/>
                </a:solidFill>
                <a:latin typeface="Calibri"/>
                <a:ea typeface="Calibri"/>
                <a:cs typeface="Calibri"/>
                <a:sym typeface="Calibri"/>
              </a:rPr>
              <a:t>, Oakland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Department of Education</a:t>
            </a:r>
          </a:p>
        </p:txBody>
      </p:sp>
    </p:spTree>
  </p:cSld>
  <p:clrMapOvr>
    <a:masterClrMapping/>
  </p:clrMapOvr>
  <p:transition spd="slow">
    <p:cu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pic>
        <p:nvPicPr>
          <p:cNvPr id="266" name="Shape 266"/>
          <p:cNvPicPr preferRelativeResize="0"/>
          <p:nvPr/>
        </p:nvPicPr>
        <p:blipFill rotWithShape="1">
          <a:blip r:embed="rId3">
            <a:alphaModFix/>
          </a:blip>
          <a:srcRect/>
          <a:stretch/>
        </p:blipFill>
        <p:spPr>
          <a:xfrm>
            <a:off x="3276600" y="457200"/>
            <a:ext cx="5029199" cy="6092282"/>
          </a:xfrm>
          <a:prstGeom prst="rect">
            <a:avLst/>
          </a:prstGeom>
          <a:noFill/>
          <a:ln>
            <a:noFill/>
          </a:ln>
        </p:spPr>
      </p:pic>
      <p:sp>
        <p:nvSpPr>
          <p:cNvPr id="267" name="Shape 267"/>
          <p:cNvSpPr txBox="1"/>
          <p:nvPr/>
        </p:nvSpPr>
        <p:spPr>
          <a:xfrm>
            <a:off x="381000" y="1224408"/>
            <a:ext cx="2667000" cy="1077217"/>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3200" b="1" i="0" u="none" strike="noStrike" cap="none" baseline="0" dirty="0" smtClean="0">
                <a:solidFill>
                  <a:schemeClr val="tx1"/>
                </a:solidFill>
                <a:latin typeface="Arial"/>
                <a:ea typeface="Arial"/>
                <a:cs typeface="Arial"/>
                <a:sym typeface="Arial"/>
              </a:rPr>
              <a:t>These kernel essay frameworks help student writers develop</a:t>
            </a:r>
            <a:r>
              <a:rPr lang="en-US" sz="3200" b="1" i="0" u="none" strike="noStrike" cap="none" dirty="0" smtClean="0">
                <a:solidFill>
                  <a:schemeClr val="tx1"/>
                </a:solidFill>
                <a:latin typeface="Arial"/>
                <a:ea typeface="Arial"/>
                <a:cs typeface="Arial"/>
                <a:sym typeface="Arial"/>
              </a:rPr>
              <a:t> a logical argument.</a:t>
            </a:r>
            <a:endParaRPr lang="en-US" sz="3200" b="1" i="0" u="none" strike="noStrike" cap="none" baseline="0" dirty="0">
              <a:solidFill>
                <a:schemeClr val="tx1"/>
              </a:solidFill>
              <a:latin typeface="Arial"/>
              <a:ea typeface="Arial"/>
              <a:cs typeface="Arial"/>
              <a:sym typeface="Arial"/>
            </a:endParaRPr>
          </a:p>
        </p:txBody>
      </p:sp>
      <p:sp>
        <p:nvSpPr>
          <p:cNvPr id="268" name="Shape 268"/>
          <p:cNvSpPr txBox="1"/>
          <p:nvPr/>
        </p:nvSpPr>
        <p:spPr>
          <a:xfrm>
            <a:off x="968850" y="6477000"/>
            <a:ext cx="7053900" cy="381000"/>
          </a:xfrm>
          <a:prstGeom prst="rect">
            <a:avLst/>
          </a:prstGeom>
          <a:noFill/>
          <a:ln>
            <a:noFill/>
          </a:ln>
        </p:spPr>
        <p:txBody>
          <a:bodyPr lIns="91425" tIns="91425" rIns="91425" bIns="91425" anchor="t" anchorCtr="0">
            <a:noAutofit/>
          </a:bodyPr>
          <a:lstStyle/>
          <a:p>
            <a:pPr lvl="0" algn="ctr" rtl="0">
              <a:spcBef>
                <a:spcPts val="0"/>
              </a:spcBef>
              <a:buNone/>
            </a:pPr>
            <a:r>
              <a:rPr lang="en-US" sz="1100" b="1" dirty="0">
                <a:solidFill>
                  <a:srgbClr val="666666"/>
                </a:solidFill>
                <a:latin typeface="Calibri"/>
                <a:ea typeface="Calibri"/>
                <a:cs typeface="Calibri"/>
                <a:sym typeface="Calibri"/>
              </a:rPr>
              <a:t>Linda </a:t>
            </a:r>
            <a:r>
              <a:rPr lang="en-US" sz="1100" b="1" dirty="0" err="1">
                <a:solidFill>
                  <a:srgbClr val="666666"/>
                </a:solidFill>
                <a:latin typeface="Calibri"/>
                <a:ea typeface="Calibri"/>
                <a:cs typeface="Calibri"/>
                <a:sym typeface="Calibri"/>
              </a:rPr>
              <a:t>Denstaedt</a:t>
            </a:r>
            <a:r>
              <a:rPr lang="en-US" sz="1100" b="1" dirty="0">
                <a:solidFill>
                  <a:srgbClr val="666666"/>
                </a:solidFill>
                <a:latin typeface="Calibri"/>
                <a:ea typeface="Calibri"/>
                <a:cs typeface="Calibri"/>
                <a:sym typeface="Calibri"/>
              </a:rPr>
              <a:t>, Oakland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Department of Education</a:t>
            </a:r>
          </a:p>
        </p:txBody>
      </p:sp>
    </p:spTree>
    <p:extLst>
      <p:ext uri="{BB962C8B-B14F-4D97-AF65-F5344CB8AC3E}">
        <p14:creationId xmlns="" xmlns:p14="http://schemas.microsoft.com/office/powerpoint/2010/main" val="4294420479"/>
      </p:ext>
    </p:extLst>
  </p:cSld>
  <p:clrMapOvr>
    <a:masterClrMapping/>
  </p:clrMapOvr>
  <p:transition spd="slow">
    <p:cu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Shape 257"/>
          <p:cNvSpPr txBox="1"/>
          <p:nvPr/>
        </p:nvSpPr>
        <p:spPr>
          <a:xfrm>
            <a:off x="304800" y="583168"/>
            <a:ext cx="7848599" cy="369332"/>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1" i="0" u="none" strike="noStrike" cap="none" baseline="0">
                <a:solidFill>
                  <a:srgbClr val="FF0000"/>
                </a:solidFill>
                <a:latin typeface="Arial"/>
                <a:ea typeface="Arial"/>
                <a:cs typeface="Arial"/>
                <a:sym typeface="Arial"/>
              </a:rPr>
              <a:t>“Improve the Food Not the Food Label”    Health &amp; Science Columnist </a:t>
            </a:r>
          </a:p>
        </p:txBody>
      </p:sp>
      <p:pic>
        <p:nvPicPr>
          <p:cNvPr id="258" name="Shape 258"/>
          <p:cNvPicPr preferRelativeResize="0"/>
          <p:nvPr/>
        </p:nvPicPr>
        <p:blipFill rotWithShape="1">
          <a:blip r:embed="rId3">
            <a:alphaModFix/>
          </a:blip>
          <a:srcRect/>
          <a:stretch/>
        </p:blipFill>
        <p:spPr>
          <a:xfrm>
            <a:off x="152400" y="1145498"/>
            <a:ext cx="4800600" cy="5363870"/>
          </a:xfrm>
          <a:prstGeom prst="rect">
            <a:avLst/>
          </a:prstGeom>
          <a:noFill/>
          <a:ln>
            <a:noFill/>
          </a:ln>
        </p:spPr>
      </p:pic>
      <p:pic>
        <p:nvPicPr>
          <p:cNvPr id="259" name="Shape 259"/>
          <p:cNvPicPr preferRelativeResize="0"/>
          <p:nvPr/>
        </p:nvPicPr>
        <p:blipFill rotWithShape="1">
          <a:blip r:embed="rId4">
            <a:alphaModFix/>
          </a:blip>
          <a:srcRect/>
          <a:stretch/>
        </p:blipFill>
        <p:spPr>
          <a:xfrm>
            <a:off x="4724400" y="1152992"/>
            <a:ext cx="4256185" cy="2895600"/>
          </a:xfrm>
          <a:prstGeom prst="rect">
            <a:avLst/>
          </a:prstGeom>
          <a:noFill/>
          <a:ln>
            <a:noFill/>
          </a:ln>
        </p:spPr>
      </p:pic>
      <p:sp>
        <p:nvSpPr>
          <p:cNvPr id="260" name="Shape 260"/>
          <p:cNvSpPr txBox="1"/>
          <p:nvPr/>
        </p:nvSpPr>
        <p:spPr>
          <a:xfrm>
            <a:off x="925300" y="6477000"/>
            <a:ext cx="7053900" cy="381000"/>
          </a:xfrm>
          <a:prstGeom prst="rect">
            <a:avLst/>
          </a:prstGeom>
          <a:noFill/>
          <a:ln>
            <a:noFill/>
          </a:ln>
        </p:spPr>
        <p:txBody>
          <a:bodyPr lIns="91425" tIns="91425" rIns="91425" bIns="91425" anchor="t" anchorCtr="0">
            <a:noAutofit/>
          </a:bodyPr>
          <a:lstStyle/>
          <a:p>
            <a:pPr lvl="0" algn="ctr" rtl="0">
              <a:spcBef>
                <a:spcPts val="0"/>
              </a:spcBef>
              <a:buNone/>
            </a:pPr>
            <a:r>
              <a:rPr lang="en-US" sz="1100" b="1">
                <a:solidFill>
                  <a:srgbClr val="666666"/>
                </a:solidFill>
                <a:latin typeface="Calibri"/>
                <a:ea typeface="Calibri"/>
                <a:cs typeface="Calibri"/>
                <a:sym typeface="Calibri"/>
              </a:rPr>
              <a:t>Linda Denstaedt, Oakland Writing Project, for NWP CRWP funded by the Department of Education</a:t>
            </a:r>
          </a:p>
        </p:txBody>
      </p:sp>
      <p:sp>
        <p:nvSpPr>
          <p:cNvPr id="2" name="TextBox 1"/>
          <p:cNvSpPr txBox="1"/>
          <p:nvPr/>
        </p:nvSpPr>
        <p:spPr>
          <a:xfrm>
            <a:off x="4953000" y="4114800"/>
            <a:ext cx="3875185" cy="1938992"/>
          </a:xfrm>
          <a:prstGeom prst="rect">
            <a:avLst/>
          </a:prstGeom>
          <a:noFill/>
        </p:spPr>
        <p:txBody>
          <a:bodyPr wrap="square" rtlCol="0">
            <a:spAutoFit/>
          </a:bodyPr>
          <a:lstStyle/>
          <a:p>
            <a:r>
              <a:rPr lang="en-US" sz="2400" b="1" dirty="0" smtClean="0"/>
              <a:t>Next step:  Teach writers to use more sophisticated transitions to serve as guideposts through the argument.</a:t>
            </a:r>
            <a:endParaRPr lang="en-US" sz="2400" b="1" dirty="0"/>
          </a:p>
        </p:txBody>
      </p:sp>
    </p:spTree>
  </p:cSld>
  <p:clrMapOvr>
    <a:masterClrMapping/>
  </p:clrMapOvr>
  <p:transition spd="slow">
    <p:cu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Shape 150"/>
          <p:cNvPicPr preferRelativeResize="0"/>
          <p:nvPr/>
        </p:nvPicPr>
        <p:blipFill rotWithShape="1">
          <a:blip r:embed="rId3">
            <a:alphaModFix/>
          </a:blip>
          <a:srcRect/>
          <a:stretch/>
        </p:blipFill>
        <p:spPr>
          <a:xfrm>
            <a:off x="1066800" y="762000"/>
            <a:ext cx="6934367" cy="5791200"/>
          </a:xfrm>
          <a:prstGeom prst="rect">
            <a:avLst/>
          </a:prstGeom>
          <a:noFill/>
          <a:ln>
            <a:noFill/>
          </a:ln>
        </p:spPr>
      </p:pic>
      <p:sp>
        <p:nvSpPr>
          <p:cNvPr id="151" name="Shape 151"/>
          <p:cNvSpPr txBox="1"/>
          <p:nvPr/>
        </p:nvSpPr>
        <p:spPr>
          <a:xfrm>
            <a:off x="381000" y="6553200"/>
            <a:ext cx="8534399" cy="381000"/>
          </a:xfrm>
          <a:prstGeom prst="rect">
            <a:avLst/>
          </a:prstGeom>
          <a:noFill/>
          <a:ln>
            <a:noFill/>
          </a:ln>
        </p:spPr>
        <p:txBody>
          <a:bodyPr lIns="91425" tIns="91425" rIns="91425" bIns="91425" anchor="t" anchorCtr="0">
            <a:noAutofit/>
          </a:bodyPr>
          <a:lstStyle/>
          <a:p>
            <a:pPr lvl="0" algn="ctr" rtl="0">
              <a:spcBef>
                <a:spcPts val="0"/>
              </a:spcBef>
              <a:buNone/>
            </a:pPr>
            <a:r>
              <a:rPr lang="en-US" sz="1100" b="1" dirty="0" smtClean="0">
                <a:solidFill>
                  <a:srgbClr val="666666"/>
                </a:solidFill>
                <a:latin typeface="Calibri"/>
                <a:ea typeface="Calibri"/>
                <a:cs typeface="Calibri"/>
                <a:sym typeface="Calibri"/>
              </a:rPr>
              <a:t>Adapted from work by Linda </a:t>
            </a:r>
            <a:r>
              <a:rPr lang="en-US" sz="1100" b="1" dirty="0" err="1">
                <a:solidFill>
                  <a:srgbClr val="666666"/>
                </a:solidFill>
                <a:latin typeface="Calibri"/>
                <a:ea typeface="Calibri"/>
                <a:cs typeface="Calibri"/>
                <a:sym typeface="Calibri"/>
              </a:rPr>
              <a:t>Denstaedt</a:t>
            </a:r>
            <a:r>
              <a:rPr lang="en-US" sz="1100" b="1" dirty="0">
                <a:solidFill>
                  <a:srgbClr val="666666"/>
                </a:solidFill>
                <a:latin typeface="Calibri"/>
                <a:ea typeface="Calibri"/>
                <a:cs typeface="Calibri"/>
                <a:sym typeface="Calibri"/>
              </a:rPr>
              <a:t>, Oakland Writing Project, for NWP CRWP funded by the Department of Education</a:t>
            </a:r>
          </a:p>
        </p:txBody>
      </p:sp>
      <p:sp>
        <p:nvSpPr>
          <p:cNvPr id="2" name="Rounded Rectangle 1"/>
          <p:cNvSpPr/>
          <p:nvPr/>
        </p:nvSpPr>
        <p:spPr>
          <a:xfrm>
            <a:off x="1295400" y="5029200"/>
            <a:ext cx="9906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cs typeface="Times New Roman" panose="02020603050405020304" pitchFamily="18" charset="0"/>
              </a:rPr>
              <a:t>What research says…</a:t>
            </a:r>
            <a:endParaRPr lang="en-US" sz="1200" b="1" dirty="0">
              <a:cs typeface="Times New Roman" panose="02020603050405020304" pitchFamily="18" charset="0"/>
            </a:endParaRPr>
          </a:p>
        </p:txBody>
      </p:sp>
      <p:sp>
        <p:nvSpPr>
          <p:cNvPr id="5" name="Rounded Rectangle 4"/>
          <p:cNvSpPr/>
          <p:nvPr/>
        </p:nvSpPr>
        <p:spPr>
          <a:xfrm>
            <a:off x="1295400" y="3733800"/>
            <a:ext cx="990600" cy="1066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cs typeface="Times New Roman" panose="02020603050405020304" pitchFamily="18" charset="0"/>
              </a:rPr>
              <a:t>My story</a:t>
            </a:r>
            <a:endParaRPr lang="en-US" b="1" dirty="0">
              <a:cs typeface="Times New Roman" panose="02020603050405020304" pitchFamily="18" charset="0"/>
            </a:endParaRPr>
          </a:p>
        </p:txBody>
      </p:sp>
    </p:spTree>
  </p:cSld>
  <p:clrMapOvr>
    <a:masterClrMapping/>
  </p:clrMapOvr>
  <p:transition spd="slow">
    <p:cu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914400"/>
            <a:ext cx="7010400" cy="523220"/>
          </a:xfrm>
          <a:prstGeom prst="rect">
            <a:avLst/>
          </a:prstGeom>
          <a:noFill/>
        </p:spPr>
        <p:txBody>
          <a:bodyPr wrap="square" rtlCol="0">
            <a:spAutoFit/>
          </a:bodyPr>
          <a:lstStyle/>
          <a:p>
            <a:r>
              <a:rPr lang="en-US" sz="2800" b="1" dirty="0" smtClean="0"/>
              <a:t>Strategy 5:  Ranking Evidence </a:t>
            </a:r>
            <a:endParaRPr lang="en-US" sz="2800" b="1" dirty="0"/>
          </a:p>
        </p:txBody>
      </p:sp>
      <p:graphicFrame>
        <p:nvGraphicFramePr>
          <p:cNvPr id="4" name="Table 3"/>
          <p:cNvGraphicFramePr>
            <a:graphicFrameLocks noGrp="1"/>
          </p:cNvGraphicFramePr>
          <p:nvPr>
            <p:extLst>
              <p:ext uri="{D42A27DB-BD31-4B8C-83A1-F6EECF244321}">
                <p14:modId xmlns="" xmlns:p14="http://schemas.microsoft.com/office/powerpoint/2010/main" val="828517288"/>
              </p:ext>
            </p:extLst>
          </p:nvPr>
        </p:nvGraphicFramePr>
        <p:xfrm>
          <a:off x="2743200" y="1600200"/>
          <a:ext cx="5816629" cy="5142611"/>
        </p:xfrm>
        <a:graphic>
          <a:graphicData uri="http://schemas.openxmlformats.org/drawingml/2006/table">
            <a:tbl>
              <a:tblPr firstRow="1" firstCol="1" bandRow="1">
                <a:tableStyleId>{921B36BF-1AF9-4A4A-ADB7-1873ED318A89}</a:tableStyleId>
              </a:tblPr>
              <a:tblGrid>
                <a:gridCol w="1117481"/>
                <a:gridCol w="1146134"/>
                <a:gridCol w="1755017"/>
                <a:gridCol w="1797997"/>
              </a:tblGrid>
              <a:tr h="263611">
                <a:tc>
                  <a:txBody>
                    <a:bodyPr/>
                    <a:lstStyle/>
                    <a:p>
                      <a:pPr marL="0" marR="0" algn="ctr">
                        <a:lnSpc>
                          <a:spcPct val="115000"/>
                        </a:lnSpc>
                        <a:spcBef>
                          <a:spcPts val="0"/>
                        </a:spcBef>
                        <a:spcAft>
                          <a:spcPts val="0"/>
                        </a:spcAft>
                      </a:pPr>
                      <a:r>
                        <a:rPr lang="en-US" sz="800" dirty="0">
                          <a:effectLst/>
                        </a:rPr>
                        <a:t>Article Title and Student Expert</a:t>
                      </a:r>
                      <a:endParaRPr lang="en-US" sz="700" dirty="0">
                        <a:effectLst/>
                        <a:latin typeface="Calibri"/>
                        <a:ea typeface="Calibri"/>
                        <a:cs typeface="Times New Roman"/>
                      </a:endParaRPr>
                    </a:p>
                  </a:txBody>
                  <a:tcPr marL="42980" marR="42980" marT="0" marB="0"/>
                </a:tc>
                <a:tc>
                  <a:txBody>
                    <a:bodyPr/>
                    <a:lstStyle/>
                    <a:p>
                      <a:pPr marL="0" marR="0" algn="ctr">
                        <a:lnSpc>
                          <a:spcPct val="115000"/>
                        </a:lnSpc>
                        <a:spcBef>
                          <a:spcPts val="0"/>
                        </a:spcBef>
                        <a:spcAft>
                          <a:spcPts val="0"/>
                        </a:spcAft>
                      </a:pPr>
                      <a:r>
                        <a:rPr lang="en-US" sz="800">
                          <a:effectLst/>
                        </a:rPr>
                        <a:t>Purpose of the Article</a:t>
                      </a:r>
                      <a:endParaRPr lang="en-US" sz="700">
                        <a:effectLst/>
                        <a:latin typeface="Calibri"/>
                        <a:ea typeface="Calibri"/>
                        <a:cs typeface="Times New Roman"/>
                      </a:endParaRPr>
                    </a:p>
                  </a:txBody>
                  <a:tcPr marL="42980" marR="42980" marT="0" marB="0"/>
                </a:tc>
                <a:tc>
                  <a:txBody>
                    <a:bodyPr/>
                    <a:lstStyle/>
                    <a:p>
                      <a:pPr marL="0" marR="0" algn="ctr">
                        <a:lnSpc>
                          <a:spcPct val="115000"/>
                        </a:lnSpc>
                        <a:spcBef>
                          <a:spcPts val="0"/>
                        </a:spcBef>
                        <a:spcAft>
                          <a:spcPts val="0"/>
                        </a:spcAft>
                      </a:pPr>
                      <a:r>
                        <a:rPr lang="en-US" sz="800">
                          <a:effectLst/>
                        </a:rPr>
                        <a:t>Most Logical, Relevant Evidence</a:t>
                      </a:r>
                      <a:endParaRPr lang="en-US" sz="700">
                        <a:effectLst/>
                        <a:latin typeface="Calibri"/>
                        <a:ea typeface="Calibri"/>
                        <a:cs typeface="Times New Roman"/>
                      </a:endParaRPr>
                    </a:p>
                  </a:txBody>
                  <a:tcPr marL="42980" marR="42980" marT="0" marB="0"/>
                </a:tc>
                <a:tc>
                  <a:txBody>
                    <a:bodyPr/>
                    <a:lstStyle/>
                    <a:p>
                      <a:pPr marL="0" marR="0" algn="ctr">
                        <a:lnSpc>
                          <a:spcPct val="115000"/>
                        </a:lnSpc>
                        <a:spcBef>
                          <a:spcPts val="0"/>
                        </a:spcBef>
                        <a:spcAft>
                          <a:spcPts val="0"/>
                        </a:spcAft>
                      </a:pPr>
                      <a:r>
                        <a:rPr lang="en-US" sz="800">
                          <a:effectLst/>
                        </a:rPr>
                        <a:t>Notes About Possible Limitations of Evidence and/or Source</a:t>
                      </a:r>
                      <a:endParaRPr lang="en-US" sz="700">
                        <a:effectLst/>
                        <a:latin typeface="Calibri"/>
                        <a:ea typeface="Calibri"/>
                        <a:cs typeface="Times New Roman"/>
                      </a:endParaRPr>
                    </a:p>
                  </a:txBody>
                  <a:tcPr marL="42980" marR="42980" marT="0" marB="0"/>
                </a:tc>
              </a:tr>
              <a:tr h="1318054">
                <a:tc>
                  <a:txBody>
                    <a:bodyPr/>
                    <a:lstStyle/>
                    <a:p>
                      <a:pPr marL="0" marR="0">
                        <a:lnSpc>
                          <a:spcPct val="115000"/>
                        </a:lnSpc>
                        <a:spcBef>
                          <a:spcPts val="0"/>
                        </a:spcBef>
                        <a:spcAft>
                          <a:spcPts val="0"/>
                        </a:spcAft>
                      </a:pPr>
                      <a:r>
                        <a:rPr lang="en-US" sz="800" dirty="0">
                          <a:effectLst/>
                        </a:rPr>
                        <a:t>Title:</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latin typeface="Calibri"/>
                        <a:ea typeface="Calibri"/>
                        <a:cs typeface="Times New Roman"/>
                      </a:endParaRPr>
                    </a:p>
                  </a:txBody>
                  <a:tcPr marL="42980" marR="42980" marT="0" marB="0"/>
                </a:tc>
                <a:tc>
                  <a:txBody>
                    <a:bodyPr/>
                    <a:lstStyle/>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latin typeface="Calibri"/>
                        <a:ea typeface="Calibri"/>
                        <a:cs typeface="Times New Roman"/>
                      </a:endParaRPr>
                    </a:p>
                  </a:txBody>
                  <a:tcPr marL="42980" marR="42980" marT="0" marB="0"/>
                </a:tc>
                <a:tc>
                  <a:txBody>
                    <a:bodyPr/>
                    <a:lstStyle/>
                    <a:p>
                      <a:pPr marL="0" marR="0">
                        <a:lnSpc>
                          <a:spcPct val="115000"/>
                        </a:lnSpc>
                        <a:spcBef>
                          <a:spcPts val="0"/>
                        </a:spcBef>
                        <a:spcAft>
                          <a:spcPts val="0"/>
                        </a:spcAft>
                      </a:pPr>
                      <a:r>
                        <a:rPr lang="en-US" sz="800">
                          <a:effectLst/>
                        </a:rPr>
                        <a:t> </a:t>
                      </a:r>
                      <a:endParaRPr lang="en-US" sz="700">
                        <a:effectLst/>
                        <a:latin typeface="Calibri"/>
                        <a:ea typeface="Calibri"/>
                        <a:cs typeface="Times New Roman"/>
                      </a:endParaRPr>
                    </a:p>
                  </a:txBody>
                  <a:tcPr marL="42980" marR="42980" marT="0" marB="0"/>
                </a:tc>
                <a:tc>
                  <a:txBody>
                    <a:bodyPr/>
                    <a:lstStyle/>
                    <a:p>
                      <a:pPr marL="0" marR="0">
                        <a:lnSpc>
                          <a:spcPct val="115000"/>
                        </a:lnSpc>
                        <a:spcBef>
                          <a:spcPts val="0"/>
                        </a:spcBef>
                        <a:spcAft>
                          <a:spcPts val="0"/>
                        </a:spcAft>
                      </a:pPr>
                      <a:r>
                        <a:rPr lang="en-US" sz="800">
                          <a:effectLst/>
                        </a:rPr>
                        <a:t> </a:t>
                      </a:r>
                      <a:endParaRPr lang="en-US" sz="700">
                        <a:effectLst/>
                        <a:latin typeface="Calibri"/>
                        <a:ea typeface="Calibri"/>
                        <a:cs typeface="Times New Roman"/>
                      </a:endParaRPr>
                    </a:p>
                  </a:txBody>
                  <a:tcPr marL="42980" marR="42980" marT="0" marB="0"/>
                </a:tc>
              </a:tr>
              <a:tr h="1318054">
                <a:tc>
                  <a:txBody>
                    <a:bodyPr/>
                    <a:lstStyle/>
                    <a:p>
                      <a:pPr marL="0" marR="0">
                        <a:lnSpc>
                          <a:spcPct val="115000"/>
                        </a:lnSpc>
                        <a:spcBef>
                          <a:spcPts val="0"/>
                        </a:spcBef>
                        <a:spcAft>
                          <a:spcPts val="0"/>
                        </a:spcAft>
                      </a:pPr>
                      <a:r>
                        <a:rPr lang="en-US" sz="800" dirty="0">
                          <a:effectLst/>
                        </a:rPr>
                        <a:t>Title:</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latin typeface="Calibri"/>
                        <a:ea typeface="Calibri"/>
                        <a:cs typeface="Times New Roman"/>
                      </a:endParaRPr>
                    </a:p>
                  </a:txBody>
                  <a:tcPr marL="42980" marR="42980" marT="0" marB="0"/>
                </a:tc>
                <a:tc>
                  <a:txBody>
                    <a:bodyPr/>
                    <a:lstStyle/>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latin typeface="Calibri"/>
                        <a:ea typeface="Calibri"/>
                        <a:cs typeface="Times New Roman"/>
                      </a:endParaRPr>
                    </a:p>
                  </a:txBody>
                  <a:tcPr marL="42980" marR="42980" marT="0" marB="0"/>
                </a:tc>
                <a:tc>
                  <a:txBody>
                    <a:bodyPr/>
                    <a:lstStyle/>
                    <a:p>
                      <a:pPr marL="0" marR="0">
                        <a:lnSpc>
                          <a:spcPct val="115000"/>
                        </a:lnSpc>
                        <a:spcBef>
                          <a:spcPts val="0"/>
                        </a:spcBef>
                        <a:spcAft>
                          <a:spcPts val="0"/>
                        </a:spcAft>
                      </a:pPr>
                      <a:r>
                        <a:rPr lang="en-US" sz="800">
                          <a:effectLst/>
                        </a:rPr>
                        <a:t> </a:t>
                      </a:r>
                      <a:endParaRPr lang="en-US" sz="700">
                        <a:effectLst/>
                        <a:latin typeface="Calibri"/>
                        <a:ea typeface="Calibri"/>
                        <a:cs typeface="Times New Roman"/>
                      </a:endParaRPr>
                    </a:p>
                  </a:txBody>
                  <a:tcPr marL="42980" marR="42980" marT="0" marB="0"/>
                </a:tc>
                <a:tc>
                  <a:txBody>
                    <a:bodyPr/>
                    <a:lstStyle/>
                    <a:p>
                      <a:pPr marL="0" marR="0">
                        <a:lnSpc>
                          <a:spcPct val="115000"/>
                        </a:lnSpc>
                        <a:spcBef>
                          <a:spcPts val="0"/>
                        </a:spcBef>
                        <a:spcAft>
                          <a:spcPts val="0"/>
                        </a:spcAft>
                      </a:pPr>
                      <a:r>
                        <a:rPr lang="en-US" sz="800">
                          <a:effectLst/>
                        </a:rPr>
                        <a:t> </a:t>
                      </a:r>
                      <a:endParaRPr lang="en-US" sz="700">
                        <a:effectLst/>
                        <a:latin typeface="Calibri"/>
                        <a:ea typeface="Calibri"/>
                        <a:cs typeface="Times New Roman"/>
                      </a:endParaRPr>
                    </a:p>
                  </a:txBody>
                  <a:tcPr marL="42980" marR="42980" marT="0" marB="0"/>
                </a:tc>
              </a:tr>
              <a:tr h="1318054">
                <a:tc>
                  <a:txBody>
                    <a:bodyPr/>
                    <a:lstStyle/>
                    <a:p>
                      <a:pPr marL="0" marR="0">
                        <a:lnSpc>
                          <a:spcPct val="115000"/>
                        </a:lnSpc>
                        <a:spcBef>
                          <a:spcPts val="0"/>
                        </a:spcBef>
                        <a:spcAft>
                          <a:spcPts val="0"/>
                        </a:spcAft>
                      </a:pPr>
                      <a:r>
                        <a:rPr lang="en-US" sz="800" dirty="0">
                          <a:effectLst/>
                        </a:rPr>
                        <a:t>Title:</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latin typeface="Calibri"/>
                        <a:ea typeface="Calibri"/>
                        <a:cs typeface="Times New Roman"/>
                      </a:endParaRPr>
                    </a:p>
                  </a:txBody>
                  <a:tcPr marL="42980" marR="42980" marT="0" marB="0"/>
                </a:tc>
                <a:tc>
                  <a:txBody>
                    <a:bodyPr/>
                    <a:lstStyle/>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endParaRPr>
                    </a:p>
                    <a:p>
                      <a:pPr marL="0" marR="0">
                        <a:lnSpc>
                          <a:spcPct val="115000"/>
                        </a:lnSpc>
                        <a:spcBef>
                          <a:spcPts val="0"/>
                        </a:spcBef>
                        <a:spcAft>
                          <a:spcPts val="0"/>
                        </a:spcAft>
                      </a:pPr>
                      <a:r>
                        <a:rPr lang="en-US" sz="800">
                          <a:effectLst/>
                        </a:rPr>
                        <a:t> </a:t>
                      </a:r>
                      <a:endParaRPr lang="en-US" sz="700">
                        <a:effectLst/>
                        <a:latin typeface="Calibri"/>
                        <a:ea typeface="Calibri"/>
                        <a:cs typeface="Times New Roman"/>
                      </a:endParaRPr>
                    </a:p>
                  </a:txBody>
                  <a:tcPr marL="42980" marR="42980" marT="0" marB="0"/>
                </a:tc>
                <a:tc>
                  <a:txBody>
                    <a:bodyPr/>
                    <a:lstStyle/>
                    <a:p>
                      <a:pPr marL="0" marR="0">
                        <a:lnSpc>
                          <a:spcPct val="115000"/>
                        </a:lnSpc>
                        <a:spcBef>
                          <a:spcPts val="0"/>
                        </a:spcBef>
                        <a:spcAft>
                          <a:spcPts val="0"/>
                        </a:spcAft>
                      </a:pPr>
                      <a:r>
                        <a:rPr lang="en-US" sz="800">
                          <a:effectLst/>
                        </a:rPr>
                        <a:t> </a:t>
                      </a:r>
                      <a:endParaRPr lang="en-US" sz="700">
                        <a:effectLst/>
                        <a:latin typeface="Calibri"/>
                        <a:ea typeface="Calibri"/>
                        <a:cs typeface="Times New Roman"/>
                      </a:endParaRPr>
                    </a:p>
                  </a:txBody>
                  <a:tcPr marL="42980" marR="42980" marT="0" marB="0"/>
                </a:tc>
                <a:tc>
                  <a:txBody>
                    <a:bodyPr/>
                    <a:lstStyle/>
                    <a:p>
                      <a:pPr marL="0" marR="0">
                        <a:lnSpc>
                          <a:spcPct val="115000"/>
                        </a:lnSpc>
                        <a:spcBef>
                          <a:spcPts val="0"/>
                        </a:spcBef>
                        <a:spcAft>
                          <a:spcPts val="0"/>
                        </a:spcAft>
                      </a:pPr>
                      <a:r>
                        <a:rPr lang="en-US" sz="800">
                          <a:effectLst/>
                        </a:rPr>
                        <a:t> </a:t>
                      </a:r>
                      <a:endParaRPr lang="en-US" sz="700">
                        <a:effectLst/>
                        <a:latin typeface="Calibri"/>
                        <a:ea typeface="Calibri"/>
                        <a:cs typeface="Times New Roman"/>
                      </a:endParaRPr>
                    </a:p>
                  </a:txBody>
                  <a:tcPr marL="42980" marR="42980" marT="0" marB="0"/>
                </a:tc>
              </a:tr>
              <a:tr h="659027">
                <a:tc gridSpan="4">
                  <a:txBody>
                    <a:bodyPr/>
                    <a:lstStyle/>
                    <a:p>
                      <a:pPr marL="0" marR="0">
                        <a:lnSpc>
                          <a:spcPct val="115000"/>
                        </a:lnSpc>
                        <a:spcBef>
                          <a:spcPts val="0"/>
                        </a:spcBef>
                        <a:spcAft>
                          <a:spcPts val="0"/>
                        </a:spcAft>
                      </a:pPr>
                      <a:r>
                        <a:rPr lang="en-US" sz="800" dirty="0">
                          <a:effectLst/>
                        </a:rPr>
                        <a:t>Major Takeaways/Synthesis</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endParaRPr>
                    </a:p>
                    <a:p>
                      <a:pPr marL="0" marR="0">
                        <a:lnSpc>
                          <a:spcPct val="115000"/>
                        </a:lnSpc>
                        <a:spcBef>
                          <a:spcPts val="0"/>
                        </a:spcBef>
                        <a:spcAft>
                          <a:spcPts val="0"/>
                        </a:spcAft>
                      </a:pPr>
                      <a:r>
                        <a:rPr lang="en-US" sz="800" dirty="0">
                          <a:effectLst/>
                        </a:rPr>
                        <a:t> </a:t>
                      </a:r>
                      <a:endParaRPr lang="en-US" sz="700" dirty="0">
                        <a:effectLst/>
                        <a:latin typeface="Calibri"/>
                        <a:ea typeface="Calibri"/>
                        <a:cs typeface="Times New Roman"/>
                      </a:endParaRPr>
                    </a:p>
                  </a:txBody>
                  <a:tcPr marL="42980" marR="42980" marT="0" marB="0"/>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6" name="TextBox 5"/>
          <p:cNvSpPr txBox="1"/>
          <p:nvPr/>
        </p:nvSpPr>
        <p:spPr>
          <a:xfrm>
            <a:off x="457200" y="1828800"/>
            <a:ext cx="1752600" cy="3693319"/>
          </a:xfrm>
          <a:prstGeom prst="rect">
            <a:avLst/>
          </a:prstGeom>
          <a:noFill/>
        </p:spPr>
        <p:txBody>
          <a:bodyPr wrap="square" rtlCol="0">
            <a:spAutoFit/>
          </a:bodyPr>
          <a:lstStyle/>
          <a:p>
            <a:r>
              <a:rPr lang="en-US" sz="1800" b="1" dirty="0" smtClean="0"/>
              <a:t>Rachel Bear’s Mini-Unit on </a:t>
            </a:r>
            <a:r>
              <a:rPr lang="en-US" sz="1800" b="1" i="1" dirty="0" smtClean="0"/>
              <a:t>Nutrition and Schools </a:t>
            </a:r>
            <a:r>
              <a:rPr lang="en-US" sz="1800" b="1" dirty="0" smtClean="0"/>
              <a:t>features lessons on ranking evidence in order to develop a logical line of reasoning for an argument.</a:t>
            </a:r>
            <a:endParaRPr lang="en-US" sz="1800" b="1" dirty="0"/>
          </a:p>
        </p:txBody>
      </p:sp>
    </p:spTree>
    <p:extLst>
      <p:ext uri="{BB962C8B-B14F-4D97-AF65-F5344CB8AC3E}">
        <p14:creationId xmlns="" xmlns:p14="http://schemas.microsoft.com/office/powerpoint/2010/main" val="205327136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4110" y="456247"/>
            <a:ext cx="8305800" cy="6401753"/>
          </a:xfrm>
          <a:prstGeom prst="rect">
            <a:avLst/>
          </a:prstGeom>
        </p:spPr>
        <p:txBody>
          <a:bodyPr wrap="square">
            <a:spAutoFit/>
          </a:bodyPr>
          <a:lstStyle/>
          <a:p>
            <a:r>
              <a:rPr lang="en-US" sz="2800" b="1" dirty="0"/>
              <a:t>Evidence Ranking*</a:t>
            </a:r>
            <a:endParaRPr lang="en-US" sz="2800" dirty="0"/>
          </a:p>
          <a:p>
            <a:endParaRPr lang="en-US" dirty="0" smtClean="0"/>
          </a:p>
          <a:p>
            <a:endParaRPr lang="en-US" dirty="0"/>
          </a:p>
          <a:p>
            <a:r>
              <a:rPr lang="en-US" sz="2000" dirty="0" smtClean="0"/>
              <a:t>For </a:t>
            </a:r>
            <a:r>
              <a:rPr lang="en-US" sz="2000" dirty="0"/>
              <a:t>each claim, rank the provided evidence from 1-4, 1 being the most </a:t>
            </a:r>
            <a:r>
              <a:rPr lang="en-US" sz="2000" i="1" dirty="0"/>
              <a:t>logical </a:t>
            </a:r>
            <a:r>
              <a:rPr lang="en-US" sz="2000" dirty="0"/>
              <a:t>and </a:t>
            </a:r>
            <a:r>
              <a:rPr lang="en-US" sz="2000" i="1" dirty="0"/>
              <a:t>relevant </a:t>
            </a:r>
            <a:r>
              <a:rPr lang="en-US" sz="2000" dirty="0"/>
              <a:t>evident to support the claim and 4 being the least </a:t>
            </a:r>
            <a:r>
              <a:rPr lang="en-US" sz="2000" i="1" dirty="0"/>
              <a:t>logical </a:t>
            </a:r>
            <a:r>
              <a:rPr lang="en-US" sz="2000" dirty="0"/>
              <a:t>and </a:t>
            </a:r>
            <a:r>
              <a:rPr lang="en-US" sz="2000" i="1" dirty="0"/>
              <a:t>relevant </a:t>
            </a:r>
            <a:r>
              <a:rPr lang="en-US" sz="2000" dirty="0"/>
              <a:t>evidence to support the claim.  </a:t>
            </a:r>
          </a:p>
          <a:p>
            <a:pPr lvl="0"/>
            <a:endParaRPr lang="en-US" sz="2000" b="1" u="sng" dirty="0" smtClean="0"/>
          </a:p>
          <a:p>
            <a:pPr lvl="0"/>
            <a:r>
              <a:rPr lang="en-US" sz="2000" b="1" u="sng" dirty="0" smtClean="0"/>
              <a:t>Claim</a:t>
            </a:r>
            <a:r>
              <a:rPr lang="en-US" sz="2000" b="1" u="sng" dirty="0"/>
              <a:t>: Harry Potter and the Deathly Hollows—Part 2 is the best movie of the year.</a:t>
            </a:r>
            <a:endParaRPr lang="en-US" sz="2000" dirty="0"/>
          </a:p>
          <a:p>
            <a:endParaRPr lang="en-US" sz="2000" b="1" dirty="0" smtClean="0"/>
          </a:p>
          <a:p>
            <a:r>
              <a:rPr lang="en-US" sz="2000" b="1" dirty="0" smtClean="0"/>
              <a:t>Audience</a:t>
            </a:r>
            <a:r>
              <a:rPr lang="en-US" sz="2000" b="1" dirty="0"/>
              <a:t>:  Classmates</a:t>
            </a:r>
            <a:endParaRPr lang="en-US" sz="2000" dirty="0"/>
          </a:p>
          <a:p>
            <a:endParaRPr lang="en-US" sz="2000" dirty="0" smtClean="0"/>
          </a:p>
          <a:p>
            <a:r>
              <a:rPr lang="en-US" sz="2000" dirty="0" smtClean="0"/>
              <a:t>___</a:t>
            </a:r>
            <a:r>
              <a:rPr lang="en-US" sz="2000" dirty="0"/>
              <a:t>A. </a:t>
            </a:r>
            <a:r>
              <a:rPr lang="en-US" sz="2000" i="1" dirty="0"/>
              <a:t>Harry Potter and the Deathly Hallows—Part 2</a:t>
            </a:r>
            <a:r>
              <a:rPr lang="en-US" sz="2000" dirty="0"/>
              <a:t> made much more money on its first weekend than any other movie ever has.</a:t>
            </a:r>
          </a:p>
          <a:p>
            <a:r>
              <a:rPr lang="en-US" sz="2000" dirty="0"/>
              <a:t>___B. When I saw the movie, most of the people didn’t leave their seats until after the credits were completely finished.</a:t>
            </a:r>
          </a:p>
          <a:p>
            <a:r>
              <a:rPr lang="en-US" sz="2000" dirty="0"/>
              <a:t>___C. Over 180,000 people gave it an average rating of 4.5 out of 5 starts on the Rotten Tomatoes Review site.</a:t>
            </a:r>
          </a:p>
          <a:p>
            <a:r>
              <a:rPr lang="en-US" sz="2000" dirty="0"/>
              <a:t>___D. Joe Morgenstern of the </a:t>
            </a:r>
            <a:r>
              <a:rPr lang="en-US" sz="2000" i="1" dirty="0"/>
              <a:t>Wall Street Journal</a:t>
            </a:r>
            <a:r>
              <a:rPr lang="en-US" sz="2000" dirty="0"/>
              <a:t> calls it “The best possible end for the series that began a decade ago.”</a:t>
            </a:r>
          </a:p>
          <a:p>
            <a:pPr lvl="0"/>
            <a:endParaRPr lang="en-US" b="1" u="sng" dirty="0" smtClean="0"/>
          </a:p>
        </p:txBody>
      </p:sp>
    </p:spTree>
    <p:extLst>
      <p:ext uri="{BB962C8B-B14F-4D97-AF65-F5344CB8AC3E}">
        <p14:creationId xmlns="" xmlns:p14="http://schemas.microsoft.com/office/powerpoint/2010/main" val="122300822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609600"/>
            <a:ext cx="8305800" cy="4093428"/>
          </a:xfrm>
          <a:prstGeom prst="rect">
            <a:avLst/>
          </a:prstGeom>
        </p:spPr>
        <p:txBody>
          <a:bodyPr wrap="square">
            <a:spAutoFit/>
          </a:bodyPr>
          <a:lstStyle/>
          <a:p>
            <a:pPr lvl="0"/>
            <a:endParaRPr lang="en-US" sz="2000" b="1" u="sng" dirty="0" smtClean="0"/>
          </a:p>
          <a:p>
            <a:pPr lvl="0"/>
            <a:r>
              <a:rPr lang="en-US" sz="2000" b="1" u="sng" dirty="0" smtClean="0"/>
              <a:t>Claim</a:t>
            </a:r>
            <a:r>
              <a:rPr lang="en-US" sz="2000" b="1" u="sng" dirty="0"/>
              <a:t>:  My parents should raise allowance by $5 each week</a:t>
            </a:r>
            <a:r>
              <a:rPr lang="en-US" sz="2000" b="1" u="sng" dirty="0" smtClean="0"/>
              <a:t>.</a:t>
            </a:r>
          </a:p>
          <a:p>
            <a:pPr lvl="0"/>
            <a:endParaRPr lang="en-US" sz="2000" dirty="0"/>
          </a:p>
          <a:p>
            <a:r>
              <a:rPr lang="en-US" sz="2000" b="1" dirty="0"/>
              <a:t>Audience: Your parents or caregivers.</a:t>
            </a:r>
            <a:endParaRPr lang="en-US" sz="2000" dirty="0"/>
          </a:p>
          <a:p>
            <a:endParaRPr lang="en-US" sz="2000" dirty="0" smtClean="0"/>
          </a:p>
          <a:p>
            <a:r>
              <a:rPr lang="en-US" sz="2000" dirty="0" smtClean="0"/>
              <a:t>___</a:t>
            </a:r>
            <a:r>
              <a:rPr lang="en-US" sz="2000" dirty="0"/>
              <a:t>A. All the kids in my class get more allowance than I do.</a:t>
            </a:r>
          </a:p>
          <a:p>
            <a:r>
              <a:rPr lang="en-US" sz="2000" dirty="0"/>
              <a:t>___B. The prices of the things I buy with my allowance have gone up.</a:t>
            </a:r>
          </a:p>
          <a:p>
            <a:r>
              <a:rPr lang="en-US" sz="2000" dirty="0"/>
              <a:t>___C. A recent poll of 2,505 teens showed that the average amount of allowance for 13-15 year olds was over $13 and I only get $5.</a:t>
            </a:r>
          </a:p>
          <a:p>
            <a:r>
              <a:rPr lang="en-US" sz="2000" dirty="0"/>
              <a:t>___D. According to Kaitlyn Laurie, child and adult psychotherapist in Madison WI, if kids’ allowances aren’t enough it gives kids “the impression things come too hard.”</a:t>
            </a:r>
          </a:p>
          <a:p>
            <a:pPr lvl="0"/>
            <a:endParaRPr lang="en-US" sz="2000" b="1" u="sng" dirty="0" smtClean="0"/>
          </a:p>
        </p:txBody>
      </p:sp>
    </p:spTree>
    <p:extLst>
      <p:ext uri="{BB962C8B-B14F-4D97-AF65-F5344CB8AC3E}">
        <p14:creationId xmlns="" xmlns:p14="http://schemas.microsoft.com/office/powerpoint/2010/main" val="14837072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609600"/>
            <a:ext cx="8305800" cy="5016758"/>
          </a:xfrm>
          <a:prstGeom prst="rect">
            <a:avLst/>
          </a:prstGeom>
        </p:spPr>
        <p:txBody>
          <a:bodyPr wrap="square">
            <a:spAutoFit/>
          </a:bodyPr>
          <a:lstStyle/>
          <a:p>
            <a:pPr lvl="0"/>
            <a:endParaRPr lang="en-US" sz="2000" b="1" u="sng" dirty="0" smtClean="0"/>
          </a:p>
          <a:p>
            <a:pPr lvl="0"/>
            <a:endParaRPr lang="en-US" sz="2000" b="1" u="sng" dirty="0" smtClean="0"/>
          </a:p>
          <a:p>
            <a:pPr lvl="0"/>
            <a:r>
              <a:rPr lang="en-US" sz="2000" b="1" u="sng" dirty="0" smtClean="0"/>
              <a:t> </a:t>
            </a:r>
            <a:r>
              <a:rPr lang="en-US" sz="2000" b="1" u="sng" dirty="0"/>
              <a:t>Claim:  Our school should not require summer reading.</a:t>
            </a:r>
            <a:endParaRPr lang="en-US" sz="2000" dirty="0"/>
          </a:p>
          <a:p>
            <a:endParaRPr lang="en-US" sz="2000" b="1" dirty="0" smtClean="0"/>
          </a:p>
          <a:p>
            <a:r>
              <a:rPr lang="en-US" sz="2000" b="1" dirty="0" smtClean="0"/>
              <a:t>Audience</a:t>
            </a:r>
            <a:r>
              <a:rPr lang="en-US" sz="2000" b="1" dirty="0"/>
              <a:t>: The principal</a:t>
            </a:r>
            <a:endParaRPr lang="en-US" sz="2000" dirty="0"/>
          </a:p>
          <a:p>
            <a:endParaRPr lang="en-US" sz="2000" dirty="0" smtClean="0"/>
          </a:p>
          <a:p>
            <a:r>
              <a:rPr lang="en-US" sz="2000" dirty="0" smtClean="0"/>
              <a:t>___</a:t>
            </a:r>
            <a:r>
              <a:rPr lang="en-US" sz="2000" dirty="0"/>
              <a:t>A. Most students hate the summer reading books that our school chooses.</a:t>
            </a:r>
          </a:p>
          <a:p>
            <a:r>
              <a:rPr lang="en-US" sz="2000" dirty="0"/>
              <a:t>___B. Adults get to choose what they want to read.</a:t>
            </a:r>
          </a:p>
          <a:p>
            <a:r>
              <a:rPr lang="en-US" sz="2000" dirty="0"/>
              <a:t>___C. If you read the assigned books too early in the summer, you’ll forget them by the time school starts, so athletes who want to do the reading before practice starts during the summer are at a disadvantage.</a:t>
            </a:r>
          </a:p>
          <a:p>
            <a:r>
              <a:rPr lang="en-US" sz="2000" dirty="0"/>
              <a:t>___D. According to Michael W. Smith and Jeffrey Wilhelm in their book “</a:t>
            </a:r>
            <a:r>
              <a:rPr lang="en-US" sz="2000" i="1" dirty="0"/>
              <a:t>Reading Don’t Fix No Chevys”: Literacy in the Lives of Young Men</a:t>
            </a:r>
            <a:r>
              <a:rPr lang="en-US" sz="2000" dirty="0"/>
              <a:t>, young people do quite a bit of reading on their own when they are allowed to choose what they read. </a:t>
            </a:r>
          </a:p>
        </p:txBody>
      </p:sp>
    </p:spTree>
    <p:extLst>
      <p:ext uri="{BB962C8B-B14F-4D97-AF65-F5344CB8AC3E}">
        <p14:creationId xmlns="" xmlns:p14="http://schemas.microsoft.com/office/powerpoint/2010/main" val="22112344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6492" t="11614" r="13674" b="54004"/>
          <a:stretch/>
        </p:blipFill>
        <p:spPr bwMode="auto">
          <a:xfrm>
            <a:off x="762000" y="1143000"/>
            <a:ext cx="7897003" cy="4859694"/>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187217066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Jean\Downloads\2147 (1)"/>
          <p:cNvPicPr>
            <a:picLocks noChangeAspect="1" noChangeArrowheads="1"/>
          </p:cNvPicPr>
          <p:nvPr/>
        </p:nvPicPr>
        <p:blipFill rotWithShape="1">
          <a:blip r:embed="rId3">
            <a:extLst>
              <a:ext uri="{28A0092B-C50C-407E-A947-70E740481C1C}">
                <a14:useLocalDpi xmlns="" xmlns:a14="http://schemas.microsoft.com/office/drawing/2010/main" val="0"/>
              </a:ext>
            </a:extLst>
          </a:blip>
          <a:srcRect l="4914" t="16555" r="2940" b="29002"/>
          <a:stretch/>
        </p:blipFill>
        <p:spPr bwMode="auto">
          <a:xfrm>
            <a:off x="152400" y="1447800"/>
            <a:ext cx="6164552" cy="48768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Box 1"/>
          <p:cNvSpPr txBox="1"/>
          <p:nvPr/>
        </p:nvSpPr>
        <p:spPr>
          <a:xfrm>
            <a:off x="457200" y="533400"/>
            <a:ext cx="7924800" cy="461665"/>
          </a:xfrm>
          <a:prstGeom prst="rect">
            <a:avLst/>
          </a:prstGeom>
          <a:noFill/>
        </p:spPr>
        <p:txBody>
          <a:bodyPr wrap="square" rtlCol="0">
            <a:spAutoFit/>
          </a:bodyPr>
          <a:lstStyle/>
          <a:p>
            <a:r>
              <a:rPr lang="en-US" sz="2400" b="1" dirty="0" smtClean="0"/>
              <a:t>Sample of Evidence Ranking Notes</a:t>
            </a:r>
            <a:endParaRPr lang="en-US" sz="2400" b="1" dirty="0"/>
          </a:p>
        </p:txBody>
      </p:sp>
      <p:sp>
        <p:nvSpPr>
          <p:cNvPr id="4" name="TextBox 3"/>
          <p:cNvSpPr txBox="1"/>
          <p:nvPr/>
        </p:nvSpPr>
        <p:spPr>
          <a:xfrm>
            <a:off x="6629400" y="1524000"/>
            <a:ext cx="2286000" cy="4708981"/>
          </a:xfrm>
          <a:prstGeom prst="rect">
            <a:avLst/>
          </a:prstGeom>
          <a:noFill/>
        </p:spPr>
        <p:txBody>
          <a:bodyPr wrap="square" rtlCol="0">
            <a:spAutoFit/>
          </a:bodyPr>
          <a:lstStyle/>
          <a:p>
            <a:r>
              <a:rPr lang="en-US" sz="2000" b="1" dirty="0" smtClean="0"/>
              <a:t>Write the claim.</a:t>
            </a:r>
          </a:p>
          <a:p>
            <a:endParaRPr lang="en-US" sz="2000" b="1" dirty="0"/>
          </a:p>
          <a:p>
            <a:r>
              <a:rPr lang="en-US" sz="2000" b="1" dirty="0" smtClean="0"/>
              <a:t>List the best evidence.</a:t>
            </a:r>
          </a:p>
          <a:p>
            <a:endParaRPr lang="en-US" sz="2000" b="1" dirty="0"/>
          </a:p>
          <a:p>
            <a:r>
              <a:rPr lang="en-US" sz="2000" b="1" dirty="0" smtClean="0"/>
              <a:t>Rank it (order it).</a:t>
            </a:r>
          </a:p>
          <a:p>
            <a:endParaRPr lang="en-US" sz="2000" b="1" dirty="0"/>
          </a:p>
          <a:p>
            <a:r>
              <a:rPr lang="en-US" sz="2000" b="1" dirty="0" smtClean="0"/>
              <a:t>Organize to create a single, “building” thought—one idea is sustained and grown through the piece.</a:t>
            </a:r>
            <a:endParaRPr lang="en-US" sz="2000" b="1" dirty="0"/>
          </a:p>
        </p:txBody>
      </p:sp>
    </p:spTree>
    <p:extLst>
      <p:ext uri="{BB962C8B-B14F-4D97-AF65-F5344CB8AC3E}">
        <p14:creationId xmlns="" xmlns:p14="http://schemas.microsoft.com/office/powerpoint/2010/main" val="85011229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838200"/>
            <a:ext cx="7924800" cy="1077218"/>
          </a:xfrm>
          <a:prstGeom prst="rect">
            <a:avLst/>
          </a:prstGeom>
          <a:noFill/>
        </p:spPr>
        <p:txBody>
          <a:bodyPr wrap="square" rtlCol="0">
            <a:spAutoFit/>
          </a:bodyPr>
          <a:lstStyle/>
          <a:p>
            <a:r>
              <a:rPr lang="en-US" sz="3200" b="1" dirty="0" smtClean="0"/>
              <a:t>Strategy 6:  Transitions and Repeated Words/Phrases from the Claim</a:t>
            </a:r>
            <a:endParaRPr lang="en-US" sz="3200" b="1" dirty="0"/>
          </a:p>
        </p:txBody>
      </p:sp>
      <p:sp>
        <p:nvSpPr>
          <p:cNvPr id="3" name="TextBox 2"/>
          <p:cNvSpPr txBox="1"/>
          <p:nvPr/>
        </p:nvSpPr>
        <p:spPr>
          <a:xfrm>
            <a:off x="762000" y="2438400"/>
            <a:ext cx="7620000" cy="3539430"/>
          </a:xfrm>
          <a:prstGeom prst="rect">
            <a:avLst/>
          </a:prstGeom>
          <a:noFill/>
        </p:spPr>
        <p:txBody>
          <a:bodyPr wrap="square" rtlCol="0">
            <a:spAutoFit/>
          </a:bodyPr>
          <a:lstStyle/>
          <a:p>
            <a:r>
              <a:rPr lang="en-US" sz="2800" dirty="0"/>
              <a:t>Directions: Part </a:t>
            </a:r>
            <a:r>
              <a:rPr lang="en-US" sz="2800" dirty="0" smtClean="0"/>
              <a:t>I</a:t>
            </a:r>
          </a:p>
          <a:p>
            <a:endParaRPr lang="en-US" sz="2800" dirty="0" smtClean="0"/>
          </a:p>
          <a:p>
            <a:pPr marL="342900" indent="-342900">
              <a:buFont typeface="Arial" panose="020B0604020202020204" pitchFamily="34" charset="0"/>
              <a:buChar char="•"/>
            </a:pPr>
            <a:r>
              <a:rPr lang="en-US" sz="2800" dirty="0" smtClean="0"/>
              <a:t>Read </a:t>
            </a:r>
            <a:r>
              <a:rPr lang="en-US" sz="2800" dirty="0"/>
              <a:t>the original piece </a:t>
            </a:r>
            <a:r>
              <a:rPr lang="en-US" sz="2800" dirty="0" smtClean="0"/>
              <a:t>out loud</a:t>
            </a:r>
            <a:r>
              <a:rPr lang="en-US" sz="2800" dirty="0"/>
              <a:t>.</a:t>
            </a:r>
          </a:p>
          <a:p>
            <a:pPr marL="342900" indent="-342900">
              <a:buFont typeface="Arial" panose="020B0604020202020204" pitchFamily="34" charset="0"/>
              <a:buChar char="•"/>
            </a:pPr>
            <a:r>
              <a:rPr lang="en-US" sz="2800" dirty="0"/>
              <a:t>What is the claim? What is the key element of the proposed policy?</a:t>
            </a:r>
          </a:p>
          <a:p>
            <a:pPr marL="342900" indent="-342900">
              <a:buFont typeface="Arial" panose="020B0604020202020204" pitchFamily="34" charset="0"/>
              <a:buChar char="•"/>
            </a:pPr>
            <a:r>
              <a:rPr lang="en-US" sz="2800" dirty="0"/>
              <a:t>Circle every word/phrase/sentence that uses that word/phrase.</a:t>
            </a:r>
          </a:p>
          <a:p>
            <a:pPr marL="342900" indent="-342900">
              <a:buFont typeface="Arial" panose="020B0604020202020204" pitchFamily="34" charset="0"/>
              <a:buChar char="•"/>
            </a:pPr>
            <a:r>
              <a:rPr lang="en-US" sz="2800" dirty="0"/>
              <a:t>What do we notice?</a:t>
            </a:r>
          </a:p>
        </p:txBody>
      </p:sp>
    </p:spTree>
    <p:extLst>
      <p:ext uri="{BB962C8B-B14F-4D97-AF65-F5344CB8AC3E}">
        <p14:creationId xmlns="" xmlns:p14="http://schemas.microsoft.com/office/powerpoint/2010/main" val="243463783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a:t>Original Student Sample 4:  Grade 9</a:t>
            </a:r>
            <a:br>
              <a:rPr lang="en-US" sz="2800" b="1" dirty="0"/>
            </a:br>
            <a:r>
              <a:rPr lang="en-US" sz="2800" b="1" dirty="0"/>
              <a:t>“We Need to be Fair”</a:t>
            </a:r>
            <a:endParaRPr lang="en-US" sz="2800" dirty="0"/>
          </a:p>
        </p:txBody>
      </p:sp>
      <p:sp>
        <p:nvSpPr>
          <p:cNvPr id="3" name="Text Placeholder 2"/>
          <p:cNvSpPr>
            <a:spLocks noGrp="1"/>
          </p:cNvSpPr>
          <p:nvPr>
            <p:ph type="body" idx="1"/>
          </p:nvPr>
        </p:nvSpPr>
        <p:spPr/>
        <p:txBody>
          <a:bodyPr/>
          <a:lstStyle/>
          <a:p>
            <a:pPr marL="129541" indent="0">
              <a:buNone/>
            </a:pPr>
            <a:r>
              <a:rPr lang="en-US" b="1" dirty="0">
                <a:solidFill>
                  <a:schemeClr val="tx1"/>
                </a:solidFill>
              </a:rPr>
              <a:t>When it comes to discussing about balancing discipline with opportunities for learning, we need to be fair.  We need to think about how much learning [they’re] losing when they get expelled or suspended.  We can’t racially discriminate anyone in any way.  We should only suspend or expel children if it’s our last chance or if they commit a serious crime.</a:t>
            </a:r>
          </a:p>
          <a:p>
            <a:pPr marL="129541" indent="0">
              <a:buNone/>
            </a:pPr>
            <a:endParaRPr lang="en-US" b="1" dirty="0">
              <a:solidFill>
                <a:schemeClr val="tx1"/>
              </a:solidFill>
            </a:endParaRPr>
          </a:p>
          <a:p>
            <a:pPr marL="129541" indent="0">
              <a:buNone/>
            </a:pPr>
            <a:r>
              <a:rPr lang="en-US" b="1" dirty="0">
                <a:solidFill>
                  <a:schemeClr val="tx1"/>
                </a:solidFill>
              </a:rPr>
              <a:t>In Syracuse schools, children are getting suspended or expelled for fighting, talking back, </a:t>
            </a:r>
            <a:r>
              <a:rPr lang="en-US" b="1" dirty="0" err="1">
                <a:solidFill>
                  <a:schemeClr val="tx1"/>
                </a:solidFill>
              </a:rPr>
              <a:t>tardies</a:t>
            </a:r>
            <a:r>
              <a:rPr lang="en-US" b="1" dirty="0">
                <a:solidFill>
                  <a:schemeClr val="tx1"/>
                </a:solidFill>
              </a:rPr>
              <a:t>, roaming halls, and being disrespectful.  Now, I can see getting suspended for fighting because it endangers other students but </a:t>
            </a:r>
            <a:r>
              <a:rPr lang="en-US" b="1" dirty="0" err="1">
                <a:solidFill>
                  <a:schemeClr val="tx1"/>
                </a:solidFill>
              </a:rPr>
              <a:t>tardies</a:t>
            </a:r>
            <a:r>
              <a:rPr lang="en-US" b="1" dirty="0">
                <a:solidFill>
                  <a:schemeClr val="tx1"/>
                </a:solidFill>
              </a:rPr>
              <a:t> or roaming the halls? They should only get ASD for that.  That way they don’t miss any learning.  </a:t>
            </a:r>
          </a:p>
          <a:p>
            <a:pPr marL="129541" indent="0">
              <a:buNone/>
            </a:pPr>
            <a:endParaRPr lang="en-US" b="1" dirty="0">
              <a:solidFill>
                <a:srgbClr val="FF0000"/>
              </a:solidFill>
            </a:endParaRPr>
          </a:p>
          <a:p>
            <a:pPr marL="129541" indent="0">
              <a:buNone/>
            </a:pPr>
            <a:r>
              <a:rPr lang="en-US" b="1" dirty="0">
                <a:solidFill>
                  <a:schemeClr val="tx1"/>
                </a:solidFill>
              </a:rPr>
              <a:t>In the years 2011 and 2012, in Syracuse schools, </a:t>
            </a:r>
            <a:r>
              <a:rPr lang="en-US" b="1" dirty="0" smtClean="0">
                <a:solidFill>
                  <a:schemeClr val="tx1"/>
                </a:solidFill>
              </a:rPr>
              <a:t>there </a:t>
            </a:r>
            <a:r>
              <a:rPr lang="en-US" b="1" dirty="0">
                <a:solidFill>
                  <a:schemeClr val="tx1"/>
                </a:solidFill>
              </a:rPr>
              <a:t>were over 4,210 students suspended.  Many were suspended more than once, for a total of 9,998 suspensions that year.  Superintendent </a:t>
            </a:r>
            <a:r>
              <a:rPr lang="en-US" b="1" dirty="0" err="1">
                <a:solidFill>
                  <a:schemeClr val="tx1"/>
                </a:solidFill>
              </a:rPr>
              <a:t>Contreas</a:t>
            </a:r>
            <a:r>
              <a:rPr lang="en-US" b="1" dirty="0">
                <a:solidFill>
                  <a:schemeClr val="tx1"/>
                </a:solidFill>
              </a:rPr>
              <a:t> says “I see the number of in-school-suspensions and out-of-school suspensions, so I know that the principals are acting.”  Kevin Ahem, President of the Syracuse Teachers Association, agrees that “suspension is definitely not the best solution.  But neither is allowing chronically disruptive students to stay in classrooms where other children are trying to learn.”  He says, “We’ve got to have alternative programs for the kids.” </a:t>
            </a:r>
            <a:r>
              <a:rPr lang="en-US" b="1" dirty="0">
                <a:solidFill>
                  <a:srgbClr val="FF0000"/>
                </a:solidFill>
              </a:rPr>
              <a:t> </a:t>
            </a:r>
          </a:p>
          <a:p>
            <a:pPr marL="129541" indent="0">
              <a:buNone/>
            </a:pPr>
            <a:endParaRPr lang="en-US" b="1" dirty="0">
              <a:solidFill>
                <a:schemeClr val="tx1"/>
              </a:solidFill>
            </a:endParaRPr>
          </a:p>
          <a:p>
            <a:pPr marL="129541" indent="0">
              <a:buNone/>
            </a:pPr>
            <a:r>
              <a:rPr lang="en-US" b="1" dirty="0">
                <a:solidFill>
                  <a:schemeClr val="tx1"/>
                </a:solidFill>
              </a:rPr>
              <a:t>Honestly, children should only get suspended if they do something TERRIBLE or if it’s the teacher’ last “hope” to set them straight.  Some districts are “choosing to keep law breaking students in school, away from trouble on the streets, and offering them counseling and assistance aimed at changing behavior.  “Almost 70% of students involved in arrests or referrals to court are black or Hispanic.</a:t>
            </a:r>
            <a:endParaRPr lang="en-US" sz="1100" b="1" dirty="0">
              <a:solidFill>
                <a:schemeClr val="tx1"/>
              </a:solidFill>
            </a:endParaRPr>
          </a:p>
          <a:p>
            <a:pPr marL="129541" indent="0">
              <a:buNone/>
            </a:pPr>
            <a:endParaRPr lang="en-US" dirty="0"/>
          </a:p>
        </p:txBody>
      </p:sp>
    </p:spTree>
    <p:extLst>
      <p:ext uri="{BB962C8B-B14F-4D97-AF65-F5344CB8AC3E}">
        <p14:creationId xmlns="" xmlns:p14="http://schemas.microsoft.com/office/powerpoint/2010/main" val="388901372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457200"/>
            <a:ext cx="8763000" cy="1676400"/>
          </a:xfrm>
        </p:spPr>
        <p:txBody>
          <a:bodyPr>
            <a:normAutofit/>
          </a:bodyPr>
          <a:lstStyle/>
          <a:p>
            <a:r>
              <a:rPr lang="en-US" sz="3200" b="1" dirty="0" smtClean="0"/>
              <a:t>Goal:  Keeping the Claim at the Forefront</a:t>
            </a:r>
            <a:r>
              <a:rPr lang="en-US" b="1" dirty="0" smtClean="0"/>
              <a:t/>
            </a:r>
            <a:br>
              <a:rPr lang="en-US" b="1" dirty="0" smtClean="0"/>
            </a:br>
            <a:r>
              <a:rPr lang="en-US" b="1" dirty="0"/>
              <a:t/>
            </a:r>
            <a:br>
              <a:rPr lang="en-US" b="1" dirty="0"/>
            </a:br>
            <a:r>
              <a:rPr lang="en-US" sz="2800" i="1" dirty="0" smtClean="0"/>
              <a:t>Student Sample 4, “We Need to Be Fair”</a:t>
            </a:r>
            <a:endParaRPr lang="en-US" sz="2800" i="1" dirty="0"/>
          </a:p>
        </p:txBody>
      </p:sp>
      <p:sp>
        <p:nvSpPr>
          <p:cNvPr id="5" name="Subtitle 4"/>
          <p:cNvSpPr>
            <a:spLocks noGrp="1"/>
          </p:cNvSpPr>
          <p:nvPr>
            <p:ph type="subTitle" idx="1"/>
          </p:nvPr>
        </p:nvSpPr>
        <p:spPr>
          <a:xfrm>
            <a:off x="457200" y="2514600"/>
            <a:ext cx="8458200" cy="3962400"/>
          </a:xfrm>
        </p:spPr>
        <p:txBody>
          <a:bodyPr>
            <a:normAutofit/>
          </a:bodyPr>
          <a:lstStyle/>
          <a:p>
            <a:pPr algn="l"/>
            <a:r>
              <a:rPr lang="en-US" sz="2400" dirty="0" smtClean="0">
                <a:solidFill>
                  <a:schemeClr val="tx1"/>
                </a:solidFill>
              </a:rPr>
              <a:t>This </a:t>
            </a:r>
            <a:r>
              <a:rPr lang="en-US" sz="2400" dirty="0">
                <a:solidFill>
                  <a:schemeClr val="tx1"/>
                </a:solidFill>
              </a:rPr>
              <a:t>student understands how important it is to tie the evidence to the claim.  </a:t>
            </a:r>
            <a:endParaRPr lang="en-US" sz="2400" dirty="0" smtClean="0">
              <a:solidFill>
                <a:schemeClr val="tx1"/>
              </a:solidFill>
            </a:endParaRPr>
          </a:p>
          <a:p>
            <a:pPr algn="l"/>
            <a:endParaRPr lang="en-US" sz="2400" dirty="0">
              <a:solidFill>
                <a:schemeClr val="tx1"/>
              </a:solidFill>
            </a:endParaRPr>
          </a:p>
          <a:p>
            <a:pPr algn="l"/>
            <a:r>
              <a:rPr lang="en-US" sz="2400" dirty="0" smtClean="0">
                <a:solidFill>
                  <a:schemeClr val="tx1"/>
                </a:solidFill>
              </a:rPr>
              <a:t>What </a:t>
            </a:r>
            <a:r>
              <a:rPr lang="en-US" sz="2400" dirty="0">
                <a:solidFill>
                  <a:schemeClr val="tx1"/>
                </a:solidFill>
              </a:rPr>
              <a:t>will make this piece even stronger is a continued focus on the idea of fairness.  </a:t>
            </a:r>
            <a:r>
              <a:rPr lang="en-US" sz="2400" dirty="0" smtClean="0">
                <a:solidFill>
                  <a:srgbClr val="FF0000"/>
                </a:solidFill>
              </a:rPr>
              <a:t>We need to see the thread of fairness woven throughout the piece. </a:t>
            </a:r>
            <a:r>
              <a:rPr lang="en-US" sz="2400" dirty="0" smtClean="0">
                <a:solidFill>
                  <a:schemeClr val="tx1"/>
                </a:solidFill>
              </a:rPr>
              <a:t> What does this look like?  See the examples on the next slides.</a:t>
            </a:r>
            <a:endParaRPr lang="en-US" sz="2400" dirty="0">
              <a:solidFill>
                <a:schemeClr val="tx1"/>
              </a:solidFill>
            </a:endParaRPr>
          </a:p>
        </p:txBody>
      </p:sp>
    </p:spTree>
    <p:extLst>
      <p:ext uri="{BB962C8B-B14F-4D97-AF65-F5344CB8AC3E}">
        <p14:creationId xmlns="" xmlns:p14="http://schemas.microsoft.com/office/powerpoint/2010/main" val="3696719506"/>
      </p:ext>
    </p:extLst>
  </p:cSld>
  <p:clrMapOvr>
    <a:masterClrMapping/>
  </p:clrMapOvr>
  <p:transition spd="slow">
    <p:push dir="u"/>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838200"/>
            <a:ext cx="8534400" cy="4185761"/>
          </a:xfrm>
          <a:prstGeom prst="rect">
            <a:avLst/>
          </a:prstGeom>
        </p:spPr>
        <p:txBody>
          <a:bodyPr wrap="square">
            <a:spAutoFit/>
          </a:bodyPr>
          <a:lstStyle/>
          <a:p>
            <a:r>
              <a:rPr lang="en-US" b="1" dirty="0">
                <a:solidFill>
                  <a:schemeClr val="tx1"/>
                </a:solidFill>
              </a:rPr>
              <a:t>But just because they’re a different race doesn’t mean we should discriminate them.  We must help them just like we do everyone else.  </a:t>
            </a:r>
            <a:r>
              <a:rPr lang="en-US" b="1" dirty="0" err="1">
                <a:solidFill>
                  <a:schemeClr val="tx1"/>
                </a:solidFill>
              </a:rPr>
              <a:t>Russel</a:t>
            </a:r>
            <a:r>
              <a:rPr lang="en-US" b="1" dirty="0">
                <a:solidFill>
                  <a:schemeClr val="tx1"/>
                </a:solidFill>
              </a:rPr>
              <a:t> </a:t>
            </a:r>
            <a:r>
              <a:rPr lang="en-US" b="1" dirty="0" err="1">
                <a:solidFill>
                  <a:schemeClr val="tx1"/>
                </a:solidFill>
              </a:rPr>
              <a:t>Skiba</a:t>
            </a:r>
            <a:r>
              <a:rPr lang="en-US" b="1" dirty="0">
                <a:solidFill>
                  <a:schemeClr val="tx1"/>
                </a:solidFill>
              </a:rPr>
              <a:t> says “We are not taking these tools out of the toolbox.  These should be tools of last resort.”</a:t>
            </a:r>
          </a:p>
          <a:p>
            <a:endParaRPr lang="en-US" b="1" dirty="0">
              <a:solidFill>
                <a:schemeClr val="tx1"/>
              </a:solidFill>
            </a:endParaRPr>
          </a:p>
          <a:p>
            <a:r>
              <a:rPr lang="en-US" b="1" dirty="0">
                <a:solidFill>
                  <a:schemeClr val="tx1"/>
                </a:solidFill>
              </a:rPr>
              <a:t>Some schools have a group called “Promise.”  Repeat offenders get several chances to change their behavior before more punitive measures kick in.  In one school, an 18 year old had been caught with a small amount of marijuana in her car on her high school campus.  She didn’t get the original punishment, suspension or arrest, she got to go to the “Promise” group.</a:t>
            </a:r>
          </a:p>
          <a:p>
            <a:endParaRPr lang="en-US" b="1" dirty="0">
              <a:solidFill>
                <a:schemeClr val="tx1"/>
              </a:solidFill>
            </a:endParaRPr>
          </a:p>
          <a:p>
            <a:r>
              <a:rPr lang="en-US" b="1" dirty="0">
                <a:solidFill>
                  <a:schemeClr val="tx1"/>
                </a:solidFill>
              </a:rPr>
              <a:t>Exclusionary discipline is so common that in some cases, pre-K students (as young as three) are getting suspended!!! Schools should only remove students from class as a last resort.  95% of our-of-school suspensions are for nonviolent behavior such as being disruptive, acting disrespectfully, tardiness, profanity, and dress code violations.  In recent years, secondary schools have suspended an estimated two million students a year.  We need to strive to ensure fairness and equity for all students because one size fits all mentality simply doesn’t work.  Our children need to feel safe and respected.  It’s always nice to set high expectations for students in academic terms, behavior, and conduct.  “No school can be a great school if it is not first a safe school.”  As Thurgood Marshall says, “None of us got where we are solely by pulling ourselves up by our bootstraps. Somebody was there to help us.”</a:t>
            </a:r>
          </a:p>
        </p:txBody>
      </p:sp>
      <p:sp>
        <p:nvSpPr>
          <p:cNvPr id="3" name="TextBox 2"/>
          <p:cNvSpPr txBox="1"/>
          <p:nvPr/>
        </p:nvSpPr>
        <p:spPr>
          <a:xfrm>
            <a:off x="304800" y="5236572"/>
            <a:ext cx="8686800" cy="1569660"/>
          </a:xfrm>
          <a:prstGeom prst="rect">
            <a:avLst/>
          </a:prstGeom>
          <a:noFill/>
        </p:spPr>
        <p:txBody>
          <a:bodyPr wrap="square" rtlCol="0">
            <a:spAutoFit/>
          </a:bodyPr>
          <a:lstStyle/>
          <a:p>
            <a:r>
              <a:rPr lang="en-US" sz="1600" b="1" dirty="0" smtClean="0">
                <a:solidFill>
                  <a:srgbClr val="FF0000"/>
                </a:solidFill>
              </a:rPr>
              <a:t>The opening paragraph sets up the claim:  In matters of discipline, we need to be fair. </a:t>
            </a:r>
          </a:p>
          <a:p>
            <a:endParaRPr lang="en-US" sz="1600" b="1" dirty="0">
              <a:solidFill>
                <a:srgbClr val="FF0000"/>
              </a:solidFill>
            </a:endParaRPr>
          </a:p>
          <a:p>
            <a:r>
              <a:rPr lang="en-US" sz="1600" b="1" dirty="0" smtClean="0">
                <a:solidFill>
                  <a:srgbClr val="FF0000"/>
                </a:solidFill>
              </a:rPr>
              <a:t>However, the word “fair” or “fairness” is only used TWICE in the piece.  </a:t>
            </a:r>
          </a:p>
          <a:p>
            <a:endParaRPr lang="en-US" sz="1600" b="1" i="1" dirty="0">
              <a:solidFill>
                <a:srgbClr val="FF0000"/>
              </a:solidFill>
            </a:endParaRPr>
          </a:p>
          <a:p>
            <a:r>
              <a:rPr lang="en-US" sz="1600" b="1" i="1" dirty="0" smtClean="0">
                <a:solidFill>
                  <a:srgbClr val="FF0000"/>
                </a:solidFill>
              </a:rPr>
              <a:t>Note: The title is actually for purposes of identifying the student work; the original piece had no title.</a:t>
            </a:r>
            <a:endParaRPr lang="en-US" sz="1600" b="1" i="1" dirty="0">
              <a:solidFill>
                <a:srgbClr val="FF0000"/>
              </a:solidFill>
            </a:endParaRPr>
          </a:p>
        </p:txBody>
      </p:sp>
    </p:spTree>
    <p:extLst>
      <p:ext uri="{BB962C8B-B14F-4D97-AF65-F5344CB8AC3E}">
        <p14:creationId xmlns="" xmlns:p14="http://schemas.microsoft.com/office/powerpoint/2010/main" val="3208967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90599"/>
          </a:xfrm>
        </p:spPr>
        <p:txBody>
          <a:bodyPr/>
          <a:lstStyle/>
          <a:p>
            <a:r>
              <a:rPr lang="en-US" sz="3600" dirty="0" smtClean="0"/>
              <a:t>Directions: Part II</a:t>
            </a:r>
            <a:endParaRPr lang="en-US" sz="3600" dirty="0"/>
          </a:p>
        </p:txBody>
      </p:sp>
      <p:sp>
        <p:nvSpPr>
          <p:cNvPr id="3" name="Text Placeholder 2"/>
          <p:cNvSpPr>
            <a:spLocks noGrp="1"/>
          </p:cNvSpPr>
          <p:nvPr>
            <p:ph type="body" idx="1"/>
          </p:nvPr>
        </p:nvSpPr>
        <p:spPr>
          <a:xfrm>
            <a:off x="304800" y="1447800"/>
            <a:ext cx="8382000" cy="4800599"/>
          </a:xfrm>
        </p:spPr>
        <p:txBody>
          <a:bodyPr/>
          <a:lstStyle/>
          <a:p>
            <a:r>
              <a:rPr lang="en-US" sz="1800" dirty="0" smtClean="0"/>
              <a:t>Read the model revision of paragraph 2.  What work is this sentence doing?  Was this new evidence?  How do you think the writer came up with these lines?</a:t>
            </a:r>
          </a:p>
          <a:p>
            <a:endParaRPr lang="en-US" sz="1800" dirty="0"/>
          </a:p>
          <a:p>
            <a:r>
              <a:rPr lang="en-US" sz="1800" dirty="0" smtClean="0"/>
              <a:t>Try the same move in each subsequent paragraph.  Bring the reader’s attention to the notion of fairness…or unfairness.  Use the words </a:t>
            </a:r>
            <a:r>
              <a:rPr lang="en-US" sz="1800" b="1" dirty="0" smtClean="0">
                <a:solidFill>
                  <a:srgbClr val="FF0000"/>
                </a:solidFill>
              </a:rPr>
              <a:t>fair, unfair, fairness, unfairness</a:t>
            </a:r>
            <a:r>
              <a:rPr lang="en-US" sz="1800" dirty="0" smtClean="0"/>
              <a:t>, or other effective synonyms or synonymous phrases.</a:t>
            </a:r>
            <a:endParaRPr lang="en-US" sz="1800" dirty="0"/>
          </a:p>
          <a:p>
            <a:pPr lvl="2">
              <a:buFont typeface="Arial" panose="020B0604020202020204" pitchFamily="34" charset="0"/>
              <a:buChar char="•"/>
            </a:pPr>
            <a:r>
              <a:rPr lang="en-US" sz="1600" i="1" dirty="0"/>
              <a:t>How does fairness (or the lack of it) seem to be illustrated in the evidence?  </a:t>
            </a:r>
          </a:p>
          <a:p>
            <a:pPr lvl="2">
              <a:buFont typeface="Arial" panose="020B0604020202020204" pitchFamily="34" charset="0"/>
              <a:buChar char="•"/>
            </a:pPr>
            <a:r>
              <a:rPr lang="en-US" sz="1600" i="1" dirty="0" smtClean="0"/>
              <a:t>How can you explain the connection between the evidence and the claim that </a:t>
            </a:r>
            <a:r>
              <a:rPr lang="en-US" sz="1600" i="1" u="sng" dirty="0" smtClean="0"/>
              <a:t>we need to be fair</a:t>
            </a:r>
            <a:r>
              <a:rPr lang="en-US" sz="1600" i="1" dirty="0" smtClean="0"/>
              <a:t> when it comes to discipline?</a:t>
            </a:r>
          </a:p>
          <a:p>
            <a:endParaRPr lang="en-US" sz="1800" dirty="0" smtClean="0"/>
          </a:p>
          <a:p>
            <a:r>
              <a:rPr lang="en-US" sz="1800" dirty="0" smtClean="0"/>
              <a:t>Make </a:t>
            </a:r>
            <a:r>
              <a:rPr lang="en-US" sz="1800" dirty="0"/>
              <a:t>your additions on Post-it © notes.  Label each note by number so that you can easily match your additions to the correct paragraph</a:t>
            </a:r>
            <a:r>
              <a:rPr lang="en-US" sz="1800" dirty="0" smtClean="0"/>
              <a:t>.</a:t>
            </a:r>
            <a:endParaRPr lang="en-US" sz="1800" dirty="0"/>
          </a:p>
          <a:p>
            <a:endParaRPr lang="en-US" sz="1800" dirty="0"/>
          </a:p>
          <a:p>
            <a:r>
              <a:rPr lang="en-US" sz="1800" dirty="0" smtClean="0"/>
              <a:t>Read the new piece out loud.  What do you notice about the flow? The chain of logic?</a:t>
            </a:r>
          </a:p>
          <a:p>
            <a:endParaRPr lang="en-US" sz="1800" dirty="0"/>
          </a:p>
          <a:p>
            <a:endParaRPr lang="en-US" sz="1800" dirty="0" smtClean="0"/>
          </a:p>
          <a:p>
            <a:endParaRPr lang="en-US" dirty="0"/>
          </a:p>
        </p:txBody>
      </p:sp>
    </p:spTree>
    <p:extLst>
      <p:ext uri="{BB962C8B-B14F-4D97-AF65-F5344CB8AC3E}">
        <p14:creationId xmlns="" xmlns:p14="http://schemas.microsoft.com/office/powerpoint/2010/main" val="295192489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b="1" dirty="0" smtClean="0">
                <a:solidFill>
                  <a:srgbClr val="FF0000"/>
                </a:solidFill>
              </a:rPr>
              <a:t>REVISED</a:t>
            </a:r>
            <a:r>
              <a:rPr lang="en-US" sz="2800" b="1" dirty="0" smtClean="0"/>
              <a:t> </a:t>
            </a:r>
            <a:r>
              <a:rPr lang="en-US" sz="2800" b="1" dirty="0"/>
              <a:t>Student Sample 4:  Grade 9</a:t>
            </a:r>
            <a:br>
              <a:rPr lang="en-US" sz="2800" b="1" dirty="0"/>
            </a:br>
            <a:r>
              <a:rPr lang="en-US" sz="2800" b="1" dirty="0"/>
              <a:t>“We Need to be Fair”</a:t>
            </a:r>
            <a:endParaRPr lang="en-US" sz="2800" dirty="0"/>
          </a:p>
        </p:txBody>
      </p:sp>
      <p:sp>
        <p:nvSpPr>
          <p:cNvPr id="3" name="Text Placeholder 2"/>
          <p:cNvSpPr>
            <a:spLocks noGrp="1"/>
          </p:cNvSpPr>
          <p:nvPr>
            <p:ph type="body" idx="1"/>
          </p:nvPr>
        </p:nvSpPr>
        <p:spPr>
          <a:xfrm>
            <a:off x="457200" y="1981200"/>
            <a:ext cx="8229600" cy="4495799"/>
          </a:xfrm>
        </p:spPr>
        <p:txBody>
          <a:bodyPr/>
          <a:lstStyle/>
          <a:p>
            <a:pPr marL="129541" indent="0">
              <a:buNone/>
            </a:pPr>
            <a:r>
              <a:rPr lang="en-US" b="1" dirty="0">
                <a:solidFill>
                  <a:schemeClr val="tx1"/>
                </a:solidFill>
              </a:rPr>
              <a:t>When it comes to discussing about balancing discipline with opportunities for learning, we need to be fair.  We need to think about how much learning [they’re] losing when they get expelled or suspended.  We can’t racially discriminate anyone in any way.  We should only suspend or expel children if it’s our last chance or if they commit a serious crime.</a:t>
            </a:r>
          </a:p>
          <a:p>
            <a:pPr marL="129541" indent="0">
              <a:buNone/>
            </a:pPr>
            <a:endParaRPr lang="en-US" b="1" dirty="0">
              <a:solidFill>
                <a:schemeClr val="tx1"/>
              </a:solidFill>
            </a:endParaRPr>
          </a:p>
          <a:p>
            <a:pPr marL="129541" indent="0">
              <a:buNone/>
            </a:pPr>
            <a:r>
              <a:rPr lang="en-US" b="1" dirty="0">
                <a:solidFill>
                  <a:schemeClr val="tx1"/>
                </a:solidFill>
              </a:rPr>
              <a:t>In Syracuse schools, children are getting suspended or expelled for fighting, talking back, </a:t>
            </a:r>
            <a:r>
              <a:rPr lang="en-US" b="1" dirty="0" err="1">
                <a:solidFill>
                  <a:schemeClr val="tx1"/>
                </a:solidFill>
              </a:rPr>
              <a:t>tardies</a:t>
            </a:r>
            <a:r>
              <a:rPr lang="en-US" b="1" dirty="0">
                <a:solidFill>
                  <a:schemeClr val="tx1"/>
                </a:solidFill>
              </a:rPr>
              <a:t>, roaming halls, and being disrespectful.  Now, I can see getting suspended for fighting because it endangers other students but </a:t>
            </a:r>
            <a:r>
              <a:rPr lang="en-US" b="1" dirty="0" err="1">
                <a:solidFill>
                  <a:schemeClr val="tx1"/>
                </a:solidFill>
              </a:rPr>
              <a:t>tardies</a:t>
            </a:r>
            <a:r>
              <a:rPr lang="en-US" b="1" dirty="0">
                <a:solidFill>
                  <a:schemeClr val="tx1"/>
                </a:solidFill>
              </a:rPr>
              <a:t> or roaming the halls? They should only get ASD for that.  That way they don’t miss any learning. </a:t>
            </a:r>
            <a:r>
              <a:rPr lang="en-US" sz="1800" b="1" dirty="0">
                <a:solidFill>
                  <a:srgbClr val="FF0000"/>
                </a:solidFill>
              </a:rPr>
              <a:t>If we stop suspending students for minor offenses such as being tardy or roaming the halls, we’ll be seen as disciplining students more fairly.  Let the punishment fit the crime</a:t>
            </a:r>
            <a:r>
              <a:rPr lang="en-US" sz="1800" b="1" dirty="0" smtClean="0">
                <a:solidFill>
                  <a:srgbClr val="FF0000"/>
                </a:solidFill>
              </a:rPr>
              <a:t>.</a:t>
            </a:r>
            <a:endParaRPr lang="en-US" b="1" dirty="0">
              <a:solidFill>
                <a:srgbClr val="FF0000"/>
              </a:solidFill>
            </a:endParaRPr>
          </a:p>
          <a:p>
            <a:pPr marL="129541" indent="0">
              <a:buNone/>
            </a:pPr>
            <a:r>
              <a:rPr lang="en-US" b="1" dirty="0">
                <a:solidFill>
                  <a:schemeClr val="tx1"/>
                </a:solidFill>
              </a:rPr>
              <a:t>In the years 2011 and 2012, in Syracuse schools, </a:t>
            </a:r>
            <a:r>
              <a:rPr lang="en-US" b="1" dirty="0" smtClean="0">
                <a:solidFill>
                  <a:schemeClr val="tx1"/>
                </a:solidFill>
              </a:rPr>
              <a:t>there </a:t>
            </a:r>
            <a:r>
              <a:rPr lang="en-US" b="1" dirty="0">
                <a:solidFill>
                  <a:schemeClr val="tx1"/>
                </a:solidFill>
              </a:rPr>
              <a:t>were over 4,210 students suspended.  Many were suspended more than once, for a total of 9,998 suspensions that year.  Superintendent </a:t>
            </a:r>
            <a:r>
              <a:rPr lang="en-US" b="1" dirty="0" err="1">
                <a:solidFill>
                  <a:schemeClr val="tx1"/>
                </a:solidFill>
              </a:rPr>
              <a:t>Contreas</a:t>
            </a:r>
            <a:r>
              <a:rPr lang="en-US" b="1" dirty="0">
                <a:solidFill>
                  <a:schemeClr val="tx1"/>
                </a:solidFill>
              </a:rPr>
              <a:t> says “I see the number of in-school-suspensions and out-of-school suspensions, so I know that the principals are acting.”  Kevin Ahem, President of the Syracuse Teachers Association, agrees that “suspension is definitely not the best solution.  But neither is allowing chronically disruptive students to stay in classrooms where other children are trying to learn.”  He says, “We’ve got to have alternative programs for the kids.” </a:t>
            </a:r>
            <a:r>
              <a:rPr lang="en-US" b="1" dirty="0">
                <a:solidFill>
                  <a:srgbClr val="FF0000"/>
                </a:solidFill>
              </a:rPr>
              <a:t> </a:t>
            </a:r>
          </a:p>
        </p:txBody>
      </p:sp>
      <p:sp>
        <p:nvSpPr>
          <p:cNvPr id="6" name="Freeform 5"/>
          <p:cNvSpPr/>
          <p:nvPr/>
        </p:nvSpPr>
        <p:spPr>
          <a:xfrm>
            <a:off x="914400" y="990600"/>
            <a:ext cx="3429000" cy="737119"/>
          </a:xfrm>
          <a:custGeom>
            <a:avLst/>
            <a:gdLst>
              <a:gd name="connsiteX0" fmla="*/ 14288 w 1231933"/>
              <a:gd name="connsiteY0" fmla="*/ 181947 h 737119"/>
              <a:gd name="connsiteX1" fmla="*/ 4958 w 1231933"/>
              <a:gd name="connsiteY1" fmla="*/ 205274 h 737119"/>
              <a:gd name="connsiteX2" fmla="*/ 292 w 1231933"/>
              <a:gd name="connsiteY2" fmla="*/ 237931 h 737119"/>
              <a:gd name="connsiteX3" fmla="*/ 14288 w 1231933"/>
              <a:gd name="connsiteY3" fmla="*/ 377890 h 737119"/>
              <a:gd name="connsiteX4" fmla="*/ 23619 w 1231933"/>
              <a:gd name="connsiteY4" fmla="*/ 405882 h 737119"/>
              <a:gd name="connsiteX5" fmla="*/ 28284 w 1231933"/>
              <a:gd name="connsiteY5" fmla="*/ 419878 h 737119"/>
              <a:gd name="connsiteX6" fmla="*/ 56276 w 1231933"/>
              <a:gd name="connsiteY6" fmla="*/ 475862 h 737119"/>
              <a:gd name="connsiteX7" fmla="*/ 70272 w 1231933"/>
              <a:gd name="connsiteY7" fmla="*/ 508519 h 737119"/>
              <a:gd name="connsiteX8" fmla="*/ 84268 w 1231933"/>
              <a:gd name="connsiteY8" fmla="*/ 522515 h 737119"/>
              <a:gd name="connsiteX9" fmla="*/ 140252 w 1231933"/>
              <a:gd name="connsiteY9" fmla="*/ 583164 h 737119"/>
              <a:gd name="connsiteX10" fmla="*/ 163578 w 1231933"/>
              <a:gd name="connsiteY10" fmla="*/ 606490 h 737119"/>
              <a:gd name="connsiteX11" fmla="*/ 205566 w 1231933"/>
              <a:gd name="connsiteY11" fmla="*/ 625151 h 737119"/>
              <a:gd name="connsiteX12" fmla="*/ 219562 w 1231933"/>
              <a:gd name="connsiteY12" fmla="*/ 634482 h 737119"/>
              <a:gd name="connsiteX13" fmla="*/ 242888 w 1231933"/>
              <a:gd name="connsiteY13" fmla="*/ 643813 h 737119"/>
              <a:gd name="connsiteX14" fmla="*/ 275545 w 1231933"/>
              <a:gd name="connsiteY14" fmla="*/ 657808 h 737119"/>
              <a:gd name="connsiteX15" fmla="*/ 294207 w 1231933"/>
              <a:gd name="connsiteY15" fmla="*/ 671804 h 737119"/>
              <a:gd name="connsiteX16" fmla="*/ 326864 w 1231933"/>
              <a:gd name="connsiteY16" fmla="*/ 681135 h 737119"/>
              <a:gd name="connsiteX17" fmla="*/ 354856 w 1231933"/>
              <a:gd name="connsiteY17" fmla="*/ 690466 h 737119"/>
              <a:gd name="connsiteX18" fmla="*/ 401509 w 1231933"/>
              <a:gd name="connsiteY18" fmla="*/ 699796 h 737119"/>
              <a:gd name="connsiteX19" fmla="*/ 429500 w 1231933"/>
              <a:gd name="connsiteY19" fmla="*/ 709127 h 737119"/>
              <a:gd name="connsiteX20" fmla="*/ 448162 w 1231933"/>
              <a:gd name="connsiteY20" fmla="*/ 713792 h 737119"/>
              <a:gd name="connsiteX21" fmla="*/ 462158 w 1231933"/>
              <a:gd name="connsiteY21" fmla="*/ 718457 h 737119"/>
              <a:gd name="connsiteX22" fmla="*/ 499480 w 1231933"/>
              <a:gd name="connsiteY22" fmla="*/ 727788 h 737119"/>
              <a:gd name="connsiteX23" fmla="*/ 546133 w 1231933"/>
              <a:gd name="connsiteY23" fmla="*/ 732453 h 737119"/>
              <a:gd name="connsiteX24" fmla="*/ 588121 w 1231933"/>
              <a:gd name="connsiteY24" fmla="*/ 737119 h 737119"/>
              <a:gd name="connsiteX25" fmla="*/ 714084 w 1231933"/>
              <a:gd name="connsiteY25" fmla="*/ 732453 h 737119"/>
              <a:gd name="connsiteX26" fmla="*/ 756072 w 1231933"/>
              <a:gd name="connsiteY26" fmla="*/ 723123 h 737119"/>
              <a:gd name="connsiteX27" fmla="*/ 798060 w 1231933"/>
              <a:gd name="connsiteY27" fmla="*/ 713792 h 737119"/>
              <a:gd name="connsiteX28" fmla="*/ 816721 w 1231933"/>
              <a:gd name="connsiteY28" fmla="*/ 704462 h 737119"/>
              <a:gd name="connsiteX29" fmla="*/ 863374 w 1231933"/>
              <a:gd name="connsiteY29" fmla="*/ 695131 h 737119"/>
              <a:gd name="connsiteX30" fmla="*/ 905362 w 1231933"/>
              <a:gd name="connsiteY30" fmla="*/ 685800 h 737119"/>
              <a:gd name="connsiteX31" fmla="*/ 928688 w 1231933"/>
              <a:gd name="connsiteY31" fmla="*/ 671804 h 737119"/>
              <a:gd name="connsiteX32" fmla="*/ 952015 w 1231933"/>
              <a:gd name="connsiteY32" fmla="*/ 662474 h 737119"/>
              <a:gd name="connsiteX33" fmla="*/ 998668 w 1231933"/>
              <a:gd name="connsiteY33" fmla="*/ 634482 h 737119"/>
              <a:gd name="connsiteX34" fmla="*/ 1045321 w 1231933"/>
              <a:gd name="connsiteY34" fmla="*/ 606490 h 737119"/>
              <a:gd name="connsiteX35" fmla="*/ 1077978 w 1231933"/>
              <a:gd name="connsiteY35" fmla="*/ 573833 h 737119"/>
              <a:gd name="connsiteX36" fmla="*/ 1091974 w 1231933"/>
              <a:gd name="connsiteY36" fmla="*/ 555172 h 737119"/>
              <a:gd name="connsiteX37" fmla="*/ 1105970 w 1231933"/>
              <a:gd name="connsiteY37" fmla="*/ 541176 h 737119"/>
              <a:gd name="connsiteX38" fmla="*/ 1119966 w 1231933"/>
              <a:gd name="connsiteY38" fmla="*/ 522515 h 737119"/>
              <a:gd name="connsiteX39" fmla="*/ 1129296 w 1231933"/>
              <a:gd name="connsiteY39" fmla="*/ 508519 h 737119"/>
              <a:gd name="connsiteX40" fmla="*/ 1161954 w 1231933"/>
              <a:gd name="connsiteY40" fmla="*/ 471196 h 737119"/>
              <a:gd name="connsiteX41" fmla="*/ 1171284 w 1231933"/>
              <a:gd name="connsiteY41" fmla="*/ 452535 h 737119"/>
              <a:gd name="connsiteX42" fmla="*/ 1185280 w 1231933"/>
              <a:gd name="connsiteY42" fmla="*/ 438539 h 737119"/>
              <a:gd name="connsiteX43" fmla="*/ 1203941 w 1231933"/>
              <a:gd name="connsiteY43" fmla="*/ 401217 h 737119"/>
              <a:gd name="connsiteX44" fmla="*/ 1217937 w 1231933"/>
              <a:gd name="connsiteY44" fmla="*/ 377890 h 737119"/>
              <a:gd name="connsiteX45" fmla="*/ 1222603 w 1231933"/>
              <a:gd name="connsiteY45" fmla="*/ 354564 h 737119"/>
              <a:gd name="connsiteX46" fmla="*/ 1227268 w 1231933"/>
              <a:gd name="connsiteY46" fmla="*/ 335902 h 737119"/>
              <a:gd name="connsiteX47" fmla="*/ 1231933 w 1231933"/>
              <a:gd name="connsiteY47" fmla="*/ 307911 h 737119"/>
              <a:gd name="connsiteX48" fmla="*/ 1227268 w 1231933"/>
              <a:gd name="connsiteY48" fmla="*/ 200608 h 737119"/>
              <a:gd name="connsiteX49" fmla="*/ 1222603 w 1231933"/>
              <a:gd name="connsiteY49" fmla="*/ 186613 h 737119"/>
              <a:gd name="connsiteX50" fmla="*/ 1199276 w 1231933"/>
              <a:gd name="connsiteY50" fmla="*/ 149290 h 737119"/>
              <a:gd name="connsiteX51" fmla="*/ 1189945 w 1231933"/>
              <a:gd name="connsiteY51" fmla="*/ 130629 h 737119"/>
              <a:gd name="connsiteX52" fmla="*/ 1152623 w 1231933"/>
              <a:gd name="connsiteY52" fmla="*/ 88641 h 737119"/>
              <a:gd name="connsiteX53" fmla="*/ 1096639 w 1231933"/>
              <a:gd name="connsiteY53" fmla="*/ 60649 h 737119"/>
              <a:gd name="connsiteX54" fmla="*/ 1082643 w 1231933"/>
              <a:gd name="connsiteY54" fmla="*/ 46653 h 737119"/>
              <a:gd name="connsiteX55" fmla="*/ 1049986 w 1231933"/>
              <a:gd name="connsiteY55" fmla="*/ 37323 h 737119"/>
              <a:gd name="connsiteX56" fmla="*/ 1012664 w 1231933"/>
              <a:gd name="connsiteY56" fmla="*/ 18662 h 737119"/>
              <a:gd name="connsiteX57" fmla="*/ 956680 w 1231933"/>
              <a:gd name="connsiteY57" fmla="*/ 9331 h 737119"/>
              <a:gd name="connsiteX58" fmla="*/ 910027 w 1231933"/>
              <a:gd name="connsiteY58" fmla="*/ 0 h 737119"/>
              <a:gd name="connsiteX59" fmla="*/ 877370 w 1231933"/>
              <a:gd name="connsiteY59" fmla="*/ 4666 h 737119"/>
              <a:gd name="connsiteX60" fmla="*/ 858709 w 1231933"/>
              <a:gd name="connsiteY60" fmla="*/ 13996 h 737119"/>
              <a:gd name="connsiteX61" fmla="*/ 844713 w 1231933"/>
              <a:gd name="connsiteY61" fmla="*/ 18662 h 737119"/>
              <a:gd name="connsiteX62" fmla="*/ 779398 w 1231933"/>
              <a:gd name="connsiteY62" fmla="*/ 32657 h 737119"/>
              <a:gd name="connsiteX63" fmla="*/ 756072 w 1231933"/>
              <a:gd name="connsiteY63" fmla="*/ 41988 h 737119"/>
              <a:gd name="connsiteX64" fmla="*/ 695423 w 1231933"/>
              <a:gd name="connsiteY64" fmla="*/ 51319 h 737119"/>
              <a:gd name="connsiteX65" fmla="*/ 676762 w 1231933"/>
              <a:gd name="connsiteY65" fmla="*/ 55984 h 737119"/>
              <a:gd name="connsiteX66" fmla="*/ 639439 w 1231933"/>
              <a:gd name="connsiteY66" fmla="*/ 74645 h 737119"/>
              <a:gd name="connsiteX67" fmla="*/ 620778 w 1231933"/>
              <a:gd name="connsiteY67" fmla="*/ 83976 h 737119"/>
              <a:gd name="connsiteX68" fmla="*/ 588121 w 1231933"/>
              <a:gd name="connsiteY68" fmla="*/ 97972 h 737119"/>
              <a:gd name="connsiteX69" fmla="*/ 564794 w 1231933"/>
              <a:gd name="connsiteY69" fmla="*/ 107302 h 737119"/>
              <a:gd name="connsiteX70" fmla="*/ 527472 w 1231933"/>
              <a:gd name="connsiteY70" fmla="*/ 125964 h 737119"/>
              <a:gd name="connsiteX71" fmla="*/ 508811 w 1231933"/>
              <a:gd name="connsiteY71" fmla="*/ 135294 h 737119"/>
              <a:gd name="connsiteX72" fmla="*/ 494815 w 1231933"/>
              <a:gd name="connsiteY72" fmla="*/ 144625 h 737119"/>
              <a:gd name="connsiteX73" fmla="*/ 476154 w 1231933"/>
              <a:gd name="connsiteY73" fmla="*/ 149290 h 737119"/>
              <a:gd name="connsiteX74" fmla="*/ 452827 w 1231933"/>
              <a:gd name="connsiteY74" fmla="*/ 153955 h 737119"/>
              <a:gd name="connsiteX75" fmla="*/ 434166 w 1231933"/>
              <a:gd name="connsiteY75" fmla="*/ 158621 h 737119"/>
              <a:gd name="connsiteX76" fmla="*/ 410839 w 1231933"/>
              <a:gd name="connsiteY76" fmla="*/ 163286 h 737119"/>
              <a:gd name="connsiteX77" fmla="*/ 382847 w 1231933"/>
              <a:gd name="connsiteY77" fmla="*/ 172617 h 737119"/>
              <a:gd name="connsiteX78" fmla="*/ 368852 w 1231933"/>
              <a:gd name="connsiteY78" fmla="*/ 181947 h 737119"/>
              <a:gd name="connsiteX79" fmla="*/ 242888 w 1231933"/>
              <a:gd name="connsiteY79" fmla="*/ 186613 h 737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231933" h="737119">
                <a:moveTo>
                  <a:pt x="14288" y="181947"/>
                </a:moveTo>
                <a:cubicBezTo>
                  <a:pt x="11178" y="189723"/>
                  <a:pt x="6989" y="197149"/>
                  <a:pt x="4958" y="205274"/>
                </a:cubicBezTo>
                <a:cubicBezTo>
                  <a:pt x="2291" y="215942"/>
                  <a:pt x="292" y="226935"/>
                  <a:pt x="292" y="237931"/>
                </a:cubicBezTo>
                <a:cubicBezTo>
                  <a:pt x="292" y="324619"/>
                  <a:pt x="-3246" y="320905"/>
                  <a:pt x="14288" y="377890"/>
                </a:cubicBezTo>
                <a:cubicBezTo>
                  <a:pt x="17180" y="387290"/>
                  <a:pt x="20509" y="396551"/>
                  <a:pt x="23619" y="405882"/>
                </a:cubicBezTo>
                <a:cubicBezTo>
                  <a:pt x="25174" y="410547"/>
                  <a:pt x="26085" y="415480"/>
                  <a:pt x="28284" y="419878"/>
                </a:cubicBezTo>
                <a:lnTo>
                  <a:pt x="56276" y="475862"/>
                </a:lnTo>
                <a:cubicBezTo>
                  <a:pt x="66429" y="496168"/>
                  <a:pt x="54091" y="485865"/>
                  <a:pt x="70272" y="508519"/>
                </a:cubicBezTo>
                <a:cubicBezTo>
                  <a:pt x="74107" y="513888"/>
                  <a:pt x="80044" y="517446"/>
                  <a:pt x="84268" y="522515"/>
                </a:cubicBezTo>
                <a:cubicBezTo>
                  <a:pt x="156178" y="608806"/>
                  <a:pt x="84468" y="532958"/>
                  <a:pt x="140252" y="583164"/>
                </a:cubicBezTo>
                <a:cubicBezTo>
                  <a:pt x="148425" y="590520"/>
                  <a:pt x="154898" y="599739"/>
                  <a:pt x="163578" y="606490"/>
                </a:cubicBezTo>
                <a:cubicBezTo>
                  <a:pt x="172487" y="613419"/>
                  <a:pt x="196544" y="620640"/>
                  <a:pt x="205566" y="625151"/>
                </a:cubicBezTo>
                <a:cubicBezTo>
                  <a:pt x="210581" y="627659"/>
                  <a:pt x="214547" y="631974"/>
                  <a:pt x="219562" y="634482"/>
                </a:cubicBezTo>
                <a:cubicBezTo>
                  <a:pt x="227052" y="638227"/>
                  <a:pt x="235398" y="640068"/>
                  <a:pt x="242888" y="643813"/>
                </a:cubicBezTo>
                <a:cubicBezTo>
                  <a:pt x="275102" y="659920"/>
                  <a:pt x="236712" y="648100"/>
                  <a:pt x="275545" y="657808"/>
                </a:cubicBezTo>
                <a:cubicBezTo>
                  <a:pt x="281766" y="662473"/>
                  <a:pt x="287456" y="667946"/>
                  <a:pt x="294207" y="671804"/>
                </a:cubicBezTo>
                <a:cubicBezTo>
                  <a:pt x="299988" y="675107"/>
                  <a:pt x="322074" y="679698"/>
                  <a:pt x="326864" y="681135"/>
                </a:cubicBezTo>
                <a:cubicBezTo>
                  <a:pt x="336285" y="683961"/>
                  <a:pt x="345525" y="687356"/>
                  <a:pt x="354856" y="690466"/>
                </a:cubicBezTo>
                <a:cubicBezTo>
                  <a:pt x="369901" y="695481"/>
                  <a:pt x="386464" y="694781"/>
                  <a:pt x="401509" y="699796"/>
                </a:cubicBezTo>
                <a:cubicBezTo>
                  <a:pt x="410839" y="702906"/>
                  <a:pt x="420080" y="706301"/>
                  <a:pt x="429500" y="709127"/>
                </a:cubicBezTo>
                <a:cubicBezTo>
                  <a:pt x="435642" y="710970"/>
                  <a:pt x="441997" y="712031"/>
                  <a:pt x="448162" y="713792"/>
                </a:cubicBezTo>
                <a:cubicBezTo>
                  <a:pt x="452890" y="715143"/>
                  <a:pt x="457414" y="717163"/>
                  <a:pt x="462158" y="718457"/>
                </a:cubicBezTo>
                <a:cubicBezTo>
                  <a:pt x="474530" y="721831"/>
                  <a:pt x="487039" y="724678"/>
                  <a:pt x="499480" y="727788"/>
                </a:cubicBezTo>
                <a:cubicBezTo>
                  <a:pt x="514642" y="731579"/>
                  <a:pt x="530590" y="730817"/>
                  <a:pt x="546133" y="732453"/>
                </a:cubicBezTo>
                <a:lnTo>
                  <a:pt x="588121" y="737119"/>
                </a:lnTo>
                <a:cubicBezTo>
                  <a:pt x="630109" y="735564"/>
                  <a:pt x="672149" y="735074"/>
                  <a:pt x="714084" y="732453"/>
                </a:cubicBezTo>
                <a:cubicBezTo>
                  <a:pt x="723872" y="731841"/>
                  <a:pt x="745749" y="725417"/>
                  <a:pt x="756072" y="723123"/>
                </a:cubicBezTo>
                <a:cubicBezTo>
                  <a:pt x="809388" y="711274"/>
                  <a:pt x="752538" y="725171"/>
                  <a:pt x="798060" y="713792"/>
                </a:cubicBezTo>
                <a:cubicBezTo>
                  <a:pt x="804280" y="710682"/>
                  <a:pt x="810034" y="706373"/>
                  <a:pt x="816721" y="704462"/>
                </a:cubicBezTo>
                <a:cubicBezTo>
                  <a:pt x="831970" y="700105"/>
                  <a:pt x="847988" y="698977"/>
                  <a:pt x="863374" y="695131"/>
                </a:cubicBezTo>
                <a:cubicBezTo>
                  <a:pt x="889728" y="688543"/>
                  <a:pt x="875748" y="691724"/>
                  <a:pt x="905362" y="685800"/>
                </a:cubicBezTo>
                <a:cubicBezTo>
                  <a:pt x="913137" y="681135"/>
                  <a:pt x="920578" y="675859"/>
                  <a:pt x="928688" y="671804"/>
                </a:cubicBezTo>
                <a:cubicBezTo>
                  <a:pt x="936178" y="668059"/>
                  <a:pt x="944626" y="666415"/>
                  <a:pt x="952015" y="662474"/>
                </a:cubicBezTo>
                <a:cubicBezTo>
                  <a:pt x="968017" y="653940"/>
                  <a:pt x="982447" y="642593"/>
                  <a:pt x="998668" y="634482"/>
                </a:cubicBezTo>
                <a:cubicBezTo>
                  <a:pt x="1010599" y="628516"/>
                  <a:pt x="1038566" y="615496"/>
                  <a:pt x="1045321" y="606490"/>
                </a:cubicBezTo>
                <a:cubicBezTo>
                  <a:pt x="1082644" y="556727"/>
                  <a:pt x="1034435" y="617376"/>
                  <a:pt x="1077978" y="573833"/>
                </a:cubicBezTo>
                <a:cubicBezTo>
                  <a:pt x="1083476" y="568335"/>
                  <a:pt x="1086914" y="561076"/>
                  <a:pt x="1091974" y="555172"/>
                </a:cubicBezTo>
                <a:cubicBezTo>
                  <a:pt x="1096268" y="550163"/>
                  <a:pt x="1101676" y="546185"/>
                  <a:pt x="1105970" y="541176"/>
                </a:cubicBezTo>
                <a:cubicBezTo>
                  <a:pt x="1111030" y="535272"/>
                  <a:pt x="1115447" y="528842"/>
                  <a:pt x="1119966" y="522515"/>
                </a:cubicBezTo>
                <a:cubicBezTo>
                  <a:pt x="1123225" y="517952"/>
                  <a:pt x="1125707" y="512826"/>
                  <a:pt x="1129296" y="508519"/>
                </a:cubicBezTo>
                <a:cubicBezTo>
                  <a:pt x="1151779" y="481538"/>
                  <a:pt x="1136988" y="508645"/>
                  <a:pt x="1161954" y="471196"/>
                </a:cubicBezTo>
                <a:cubicBezTo>
                  <a:pt x="1165812" y="465410"/>
                  <a:pt x="1167242" y="458194"/>
                  <a:pt x="1171284" y="452535"/>
                </a:cubicBezTo>
                <a:cubicBezTo>
                  <a:pt x="1175119" y="447166"/>
                  <a:pt x="1181738" y="444105"/>
                  <a:pt x="1185280" y="438539"/>
                </a:cubicBezTo>
                <a:cubicBezTo>
                  <a:pt x="1192747" y="426804"/>
                  <a:pt x="1197721" y="413658"/>
                  <a:pt x="1203941" y="401217"/>
                </a:cubicBezTo>
                <a:cubicBezTo>
                  <a:pt x="1207996" y="393106"/>
                  <a:pt x="1213272" y="385666"/>
                  <a:pt x="1217937" y="377890"/>
                </a:cubicBezTo>
                <a:cubicBezTo>
                  <a:pt x="1219492" y="370115"/>
                  <a:pt x="1220883" y="362305"/>
                  <a:pt x="1222603" y="354564"/>
                </a:cubicBezTo>
                <a:cubicBezTo>
                  <a:pt x="1223994" y="348305"/>
                  <a:pt x="1226011" y="342190"/>
                  <a:pt x="1227268" y="335902"/>
                </a:cubicBezTo>
                <a:cubicBezTo>
                  <a:pt x="1229123" y="326627"/>
                  <a:pt x="1230378" y="317241"/>
                  <a:pt x="1231933" y="307911"/>
                </a:cubicBezTo>
                <a:cubicBezTo>
                  <a:pt x="1230378" y="272143"/>
                  <a:pt x="1230014" y="236304"/>
                  <a:pt x="1227268" y="200608"/>
                </a:cubicBezTo>
                <a:cubicBezTo>
                  <a:pt x="1226891" y="195705"/>
                  <a:pt x="1224802" y="191011"/>
                  <a:pt x="1222603" y="186613"/>
                </a:cubicBezTo>
                <a:cubicBezTo>
                  <a:pt x="1205006" y="151419"/>
                  <a:pt x="1214080" y="175196"/>
                  <a:pt x="1199276" y="149290"/>
                </a:cubicBezTo>
                <a:cubicBezTo>
                  <a:pt x="1195825" y="143252"/>
                  <a:pt x="1193395" y="136667"/>
                  <a:pt x="1189945" y="130629"/>
                </a:cubicBezTo>
                <a:cubicBezTo>
                  <a:pt x="1182056" y="116823"/>
                  <a:pt x="1163963" y="94311"/>
                  <a:pt x="1152623" y="88641"/>
                </a:cubicBezTo>
                <a:lnTo>
                  <a:pt x="1096639" y="60649"/>
                </a:lnTo>
                <a:cubicBezTo>
                  <a:pt x="1090738" y="57698"/>
                  <a:pt x="1088133" y="50313"/>
                  <a:pt x="1082643" y="46653"/>
                </a:cubicBezTo>
                <a:cubicBezTo>
                  <a:pt x="1078628" y="43976"/>
                  <a:pt x="1052474" y="37945"/>
                  <a:pt x="1049986" y="37323"/>
                </a:cubicBezTo>
                <a:lnTo>
                  <a:pt x="1012664" y="18662"/>
                </a:lnTo>
                <a:cubicBezTo>
                  <a:pt x="1002161" y="13410"/>
                  <a:pt x="960629" y="9989"/>
                  <a:pt x="956680" y="9331"/>
                </a:cubicBezTo>
                <a:cubicBezTo>
                  <a:pt x="941037" y="6724"/>
                  <a:pt x="925578" y="3110"/>
                  <a:pt x="910027" y="0"/>
                </a:cubicBezTo>
                <a:cubicBezTo>
                  <a:pt x="899141" y="1555"/>
                  <a:pt x="887979" y="1773"/>
                  <a:pt x="877370" y="4666"/>
                </a:cubicBezTo>
                <a:cubicBezTo>
                  <a:pt x="870661" y="6496"/>
                  <a:pt x="865101" y="11256"/>
                  <a:pt x="858709" y="13996"/>
                </a:cubicBezTo>
                <a:cubicBezTo>
                  <a:pt x="854189" y="15933"/>
                  <a:pt x="849457" y="17368"/>
                  <a:pt x="844713" y="18662"/>
                </a:cubicBezTo>
                <a:cubicBezTo>
                  <a:pt x="808184" y="28624"/>
                  <a:pt x="812684" y="27110"/>
                  <a:pt x="779398" y="32657"/>
                </a:cubicBezTo>
                <a:cubicBezTo>
                  <a:pt x="771623" y="35767"/>
                  <a:pt x="764093" y="39582"/>
                  <a:pt x="756072" y="41988"/>
                </a:cubicBezTo>
                <a:cubicBezTo>
                  <a:pt x="738243" y="47337"/>
                  <a:pt x="712482" y="48476"/>
                  <a:pt x="695423" y="51319"/>
                </a:cubicBezTo>
                <a:cubicBezTo>
                  <a:pt x="689098" y="52373"/>
                  <a:pt x="682982" y="54429"/>
                  <a:pt x="676762" y="55984"/>
                </a:cubicBezTo>
                <a:lnTo>
                  <a:pt x="639439" y="74645"/>
                </a:lnTo>
                <a:cubicBezTo>
                  <a:pt x="633219" y="77755"/>
                  <a:pt x="627376" y="81777"/>
                  <a:pt x="620778" y="83976"/>
                </a:cubicBezTo>
                <a:cubicBezTo>
                  <a:pt x="592028" y="93559"/>
                  <a:pt x="622716" y="82597"/>
                  <a:pt x="588121" y="97972"/>
                </a:cubicBezTo>
                <a:cubicBezTo>
                  <a:pt x="580468" y="101373"/>
                  <a:pt x="572398" y="103793"/>
                  <a:pt x="564794" y="107302"/>
                </a:cubicBezTo>
                <a:cubicBezTo>
                  <a:pt x="552165" y="113131"/>
                  <a:pt x="539913" y="119744"/>
                  <a:pt x="527472" y="125964"/>
                </a:cubicBezTo>
                <a:cubicBezTo>
                  <a:pt x="521252" y="129074"/>
                  <a:pt x="514597" y="131436"/>
                  <a:pt x="508811" y="135294"/>
                </a:cubicBezTo>
                <a:cubicBezTo>
                  <a:pt x="504146" y="138404"/>
                  <a:pt x="499969" y="142416"/>
                  <a:pt x="494815" y="144625"/>
                </a:cubicBezTo>
                <a:cubicBezTo>
                  <a:pt x="488922" y="147151"/>
                  <a:pt x="482413" y="147899"/>
                  <a:pt x="476154" y="149290"/>
                </a:cubicBezTo>
                <a:cubicBezTo>
                  <a:pt x="468413" y="151010"/>
                  <a:pt x="460568" y="152235"/>
                  <a:pt x="452827" y="153955"/>
                </a:cubicBezTo>
                <a:cubicBezTo>
                  <a:pt x="446568" y="155346"/>
                  <a:pt x="440425" y="157230"/>
                  <a:pt x="434166" y="158621"/>
                </a:cubicBezTo>
                <a:cubicBezTo>
                  <a:pt x="426425" y="160341"/>
                  <a:pt x="418489" y="161200"/>
                  <a:pt x="410839" y="163286"/>
                </a:cubicBezTo>
                <a:cubicBezTo>
                  <a:pt x="401350" y="165874"/>
                  <a:pt x="392178" y="169507"/>
                  <a:pt x="382847" y="172617"/>
                </a:cubicBezTo>
                <a:cubicBezTo>
                  <a:pt x="377528" y="174390"/>
                  <a:pt x="374407" y="181189"/>
                  <a:pt x="368852" y="181947"/>
                </a:cubicBezTo>
                <a:cubicBezTo>
                  <a:pt x="329839" y="187267"/>
                  <a:pt x="283707" y="186613"/>
                  <a:pt x="242888" y="18661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685801" y="2192694"/>
            <a:ext cx="1376706" cy="438539"/>
          </a:xfrm>
          <a:custGeom>
            <a:avLst/>
            <a:gdLst>
              <a:gd name="connsiteX0" fmla="*/ 443204 w 630257"/>
              <a:gd name="connsiteY0" fmla="*/ 23326 h 438539"/>
              <a:gd name="connsiteX1" fmla="*/ 326571 w 630257"/>
              <a:gd name="connsiteY1" fmla="*/ 13996 h 438539"/>
              <a:gd name="connsiteX2" fmla="*/ 303245 w 630257"/>
              <a:gd name="connsiteY2" fmla="*/ 4665 h 438539"/>
              <a:gd name="connsiteX3" fmla="*/ 242596 w 630257"/>
              <a:gd name="connsiteY3" fmla="*/ 0 h 438539"/>
              <a:gd name="connsiteX4" fmla="*/ 111967 w 630257"/>
              <a:gd name="connsiteY4" fmla="*/ 4665 h 438539"/>
              <a:gd name="connsiteX5" fmla="*/ 83975 w 630257"/>
              <a:gd name="connsiteY5" fmla="*/ 23326 h 438539"/>
              <a:gd name="connsiteX6" fmla="*/ 46653 w 630257"/>
              <a:gd name="connsiteY6" fmla="*/ 55984 h 438539"/>
              <a:gd name="connsiteX7" fmla="*/ 32657 w 630257"/>
              <a:gd name="connsiteY7" fmla="*/ 65314 h 438539"/>
              <a:gd name="connsiteX8" fmla="*/ 23327 w 630257"/>
              <a:gd name="connsiteY8" fmla="*/ 79310 h 438539"/>
              <a:gd name="connsiteX9" fmla="*/ 13996 w 630257"/>
              <a:gd name="connsiteY9" fmla="*/ 102637 h 438539"/>
              <a:gd name="connsiteX10" fmla="*/ 0 w 630257"/>
              <a:gd name="connsiteY10" fmla="*/ 153955 h 438539"/>
              <a:gd name="connsiteX11" fmla="*/ 4665 w 630257"/>
              <a:gd name="connsiteY11" fmla="*/ 237930 h 438539"/>
              <a:gd name="connsiteX12" fmla="*/ 9331 w 630257"/>
              <a:gd name="connsiteY12" fmla="*/ 251926 h 438539"/>
              <a:gd name="connsiteX13" fmla="*/ 41988 w 630257"/>
              <a:gd name="connsiteY13" fmla="*/ 293914 h 438539"/>
              <a:gd name="connsiteX14" fmla="*/ 88641 w 630257"/>
              <a:gd name="connsiteY14" fmla="*/ 335902 h 438539"/>
              <a:gd name="connsiteX15" fmla="*/ 107302 w 630257"/>
              <a:gd name="connsiteY15" fmla="*/ 345233 h 438539"/>
              <a:gd name="connsiteX16" fmla="*/ 135294 w 630257"/>
              <a:gd name="connsiteY16" fmla="*/ 368559 h 438539"/>
              <a:gd name="connsiteX17" fmla="*/ 163286 w 630257"/>
              <a:gd name="connsiteY17" fmla="*/ 387220 h 438539"/>
              <a:gd name="connsiteX18" fmla="*/ 205273 w 630257"/>
              <a:gd name="connsiteY18" fmla="*/ 405882 h 438539"/>
              <a:gd name="connsiteX19" fmla="*/ 223935 w 630257"/>
              <a:gd name="connsiteY19" fmla="*/ 410547 h 438539"/>
              <a:gd name="connsiteX20" fmla="*/ 237931 w 630257"/>
              <a:gd name="connsiteY20" fmla="*/ 419877 h 438539"/>
              <a:gd name="connsiteX21" fmla="*/ 275253 w 630257"/>
              <a:gd name="connsiteY21" fmla="*/ 438539 h 438539"/>
              <a:gd name="connsiteX22" fmla="*/ 471196 w 630257"/>
              <a:gd name="connsiteY22" fmla="*/ 433873 h 438539"/>
              <a:gd name="connsiteX23" fmla="*/ 503853 w 630257"/>
              <a:gd name="connsiteY23" fmla="*/ 415212 h 438539"/>
              <a:gd name="connsiteX24" fmla="*/ 517849 w 630257"/>
              <a:gd name="connsiteY24" fmla="*/ 405882 h 438539"/>
              <a:gd name="connsiteX25" fmla="*/ 559837 w 630257"/>
              <a:gd name="connsiteY25" fmla="*/ 387220 h 438539"/>
              <a:gd name="connsiteX26" fmla="*/ 592494 w 630257"/>
              <a:gd name="connsiteY26" fmla="*/ 368559 h 438539"/>
              <a:gd name="connsiteX27" fmla="*/ 611155 w 630257"/>
              <a:gd name="connsiteY27" fmla="*/ 335902 h 438539"/>
              <a:gd name="connsiteX28" fmla="*/ 625151 w 630257"/>
              <a:gd name="connsiteY28" fmla="*/ 293914 h 438539"/>
              <a:gd name="connsiteX29" fmla="*/ 625151 w 630257"/>
              <a:gd name="connsiteY29" fmla="*/ 172616 h 438539"/>
              <a:gd name="connsiteX30" fmla="*/ 606490 w 630257"/>
              <a:gd name="connsiteY30" fmla="*/ 135294 h 438539"/>
              <a:gd name="connsiteX31" fmla="*/ 587829 w 630257"/>
              <a:gd name="connsiteY31" fmla="*/ 97971 h 438539"/>
              <a:gd name="connsiteX32" fmla="*/ 573833 w 630257"/>
              <a:gd name="connsiteY32" fmla="*/ 88641 h 438539"/>
              <a:gd name="connsiteX33" fmla="*/ 564502 w 630257"/>
              <a:gd name="connsiteY33" fmla="*/ 74645 h 43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30257" h="438539">
                <a:moveTo>
                  <a:pt x="443204" y="23326"/>
                </a:moveTo>
                <a:cubicBezTo>
                  <a:pt x="438012" y="22955"/>
                  <a:pt x="338830" y="16295"/>
                  <a:pt x="326571" y="13996"/>
                </a:cubicBezTo>
                <a:cubicBezTo>
                  <a:pt x="318340" y="12453"/>
                  <a:pt x="311505" y="6042"/>
                  <a:pt x="303245" y="4665"/>
                </a:cubicBezTo>
                <a:cubicBezTo>
                  <a:pt x="283245" y="1332"/>
                  <a:pt x="262812" y="1555"/>
                  <a:pt x="242596" y="0"/>
                </a:cubicBezTo>
                <a:cubicBezTo>
                  <a:pt x="199053" y="1555"/>
                  <a:pt x="155074" y="-1674"/>
                  <a:pt x="111967" y="4665"/>
                </a:cubicBezTo>
                <a:cubicBezTo>
                  <a:pt x="100872" y="6297"/>
                  <a:pt x="93162" y="16895"/>
                  <a:pt x="83975" y="23326"/>
                </a:cubicBezTo>
                <a:cubicBezTo>
                  <a:pt x="47038" y="49182"/>
                  <a:pt x="83527" y="24378"/>
                  <a:pt x="46653" y="55984"/>
                </a:cubicBezTo>
                <a:cubicBezTo>
                  <a:pt x="42396" y="59633"/>
                  <a:pt x="37322" y="62204"/>
                  <a:pt x="32657" y="65314"/>
                </a:cubicBezTo>
                <a:cubicBezTo>
                  <a:pt x="29547" y="69979"/>
                  <a:pt x="25834" y="74295"/>
                  <a:pt x="23327" y="79310"/>
                </a:cubicBezTo>
                <a:cubicBezTo>
                  <a:pt x="19582" y="86801"/>
                  <a:pt x="16858" y="94767"/>
                  <a:pt x="13996" y="102637"/>
                </a:cubicBezTo>
                <a:cubicBezTo>
                  <a:pt x="3472" y="131577"/>
                  <a:pt x="5534" y="126284"/>
                  <a:pt x="0" y="153955"/>
                </a:cubicBezTo>
                <a:cubicBezTo>
                  <a:pt x="1555" y="181947"/>
                  <a:pt x="2007" y="210021"/>
                  <a:pt x="4665" y="237930"/>
                </a:cubicBezTo>
                <a:cubicBezTo>
                  <a:pt x="5131" y="242826"/>
                  <a:pt x="7132" y="247527"/>
                  <a:pt x="9331" y="251926"/>
                </a:cubicBezTo>
                <a:cubicBezTo>
                  <a:pt x="15055" y="263374"/>
                  <a:pt x="37477" y="289027"/>
                  <a:pt x="41988" y="293914"/>
                </a:cubicBezTo>
                <a:cubicBezTo>
                  <a:pt x="58956" y="312295"/>
                  <a:pt x="68995" y="324675"/>
                  <a:pt x="88641" y="335902"/>
                </a:cubicBezTo>
                <a:cubicBezTo>
                  <a:pt x="94679" y="339353"/>
                  <a:pt x="101082" y="342123"/>
                  <a:pt x="107302" y="345233"/>
                </a:cubicBezTo>
                <a:cubicBezTo>
                  <a:pt x="122612" y="368195"/>
                  <a:pt x="108988" y="352775"/>
                  <a:pt x="135294" y="368559"/>
                </a:cubicBezTo>
                <a:cubicBezTo>
                  <a:pt x="144910" y="374329"/>
                  <a:pt x="153256" y="382205"/>
                  <a:pt x="163286" y="387220"/>
                </a:cubicBezTo>
                <a:cubicBezTo>
                  <a:pt x="179541" y="395348"/>
                  <a:pt x="187406" y="399926"/>
                  <a:pt x="205273" y="405882"/>
                </a:cubicBezTo>
                <a:cubicBezTo>
                  <a:pt x="211356" y="407910"/>
                  <a:pt x="217714" y="408992"/>
                  <a:pt x="223935" y="410547"/>
                </a:cubicBezTo>
                <a:cubicBezTo>
                  <a:pt x="228600" y="413657"/>
                  <a:pt x="233009" y="417192"/>
                  <a:pt x="237931" y="419877"/>
                </a:cubicBezTo>
                <a:cubicBezTo>
                  <a:pt x="250142" y="426538"/>
                  <a:pt x="275253" y="438539"/>
                  <a:pt x="275253" y="438539"/>
                </a:cubicBezTo>
                <a:cubicBezTo>
                  <a:pt x="340567" y="436984"/>
                  <a:pt x="405928" y="436774"/>
                  <a:pt x="471196" y="433873"/>
                </a:cubicBezTo>
                <a:cubicBezTo>
                  <a:pt x="484114" y="433299"/>
                  <a:pt x="494625" y="421803"/>
                  <a:pt x="503853" y="415212"/>
                </a:cubicBezTo>
                <a:cubicBezTo>
                  <a:pt x="508416" y="411953"/>
                  <a:pt x="512981" y="408664"/>
                  <a:pt x="517849" y="405882"/>
                </a:cubicBezTo>
                <a:cubicBezTo>
                  <a:pt x="537950" y="394396"/>
                  <a:pt x="537338" y="397219"/>
                  <a:pt x="559837" y="387220"/>
                </a:cubicBezTo>
                <a:cubicBezTo>
                  <a:pt x="577597" y="379327"/>
                  <a:pt x="577482" y="378568"/>
                  <a:pt x="592494" y="368559"/>
                </a:cubicBezTo>
                <a:cubicBezTo>
                  <a:pt x="600474" y="356588"/>
                  <a:pt x="605775" y="349889"/>
                  <a:pt x="611155" y="335902"/>
                </a:cubicBezTo>
                <a:cubicBezTo>
                  <a:pt x="616451" y="322132"/>
                  <a:pt x="625151" y="293914"/>
                  <a:pt x="625151" y="293914"/>
                </a:cubicBezTo>
                <a:cubicBezTo>
                  <a:pt x="628616" y="252336"/>
                  <a:pt x="634662" y="214464"/>
                  <a:pt x="625151" y="172616"/>
                </a:cubicBezTo>
                <a:cubicBezTo>
                  <a:pt x="622068" y="159053"/>
                  <a:pt x="612710" y="147735"/>
                  <a:pt x="606490" y="135294"/>
                </a:cubicBezTo>
                <a:cubicBezTo>
                  <a:pt x="599810" y="121933"/>
                  <a:pt x="598635" y="108777"/>
                  <a:pt x="587829" y="97971"/>
                </a:cubicBezTo>
                <a:cubicBezTo>
                  <a:pt x="583864" y="94006"/>
                  <a:pt x="578498" y="91751"/>
                  <a:pt x="573833" y="88641"/>
                </a:cubicBezTo>
                <a:lnTo>
                  <a:pt x="564502" y="74645"/>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50671849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838200"/>
            <a:ext cx="8534400" cy="5478423"/>
          </a:xfrm>
          <a:prstGeom prst="rect">
            <a:avLst/>
          </a:prstGeom>
        </p:spPr>
        <p:txBody>
          <a:bodyPr wrap="square">
            <a:spAutoFit/>
          </a:bodyPr>
          <a:lstStyle/>
          <a:p>
            <a:r>
              <a:rPr lang="en-US" b="1" dirty="0">
                <a:solidFill>
                  <a:schemeClr val="tx1"/>
                </a:solidFill>
              </a:rPr>
              <a:t>Honestly, children should only get suspended if they do something TERRIBLE or if it’s the teacher’ last “hope” to set them straight.  Some districts are “choosing to keep law breaking students in school, away from trouble on the streets, and offering them counseling and assistance aimed at changing behavior.  “Almost 70% of students involved in arrests or referrals to court are black or </a:t>
            </a:r>
            <a:r>
              <a:rPr lang="en-US" b="1" dirty="0" smtClean="0">
                <a:solidFill>
                  <a:schemeClr val="tx1"/>
                </a:solidFill>
              </a:rPr>
              <a:t>Hispanic.</a:t>
            </a:r>
          </a:p>
          <a:p>
            <a:endParaRPr lang="en-US" b="1" dirty="0" smtClean="0">
              <a:solidFill>
                <a:schemeClr val="tx1"/>
              </a:solidFill>
            </a:endParaRPr>
          </a:p>
          <a:p>
            <a:r>
              <a:rPr lang="en-US" b="1" dirty="0" smtClean="0">
                <a:solidFill>
                  <a:schemeClr val="tx1"/>
                </a:solidFill>
              </a:rPr>
              <a:t>But </a:t>
            </a:r>
            <a:r>
              <a:rPr lang="en-US" b="1" dirty="0">
                <a:solidFill>
                  <a:schemeClr val="tx1"/>
                </a:solidFill>
              </a:rPr>
              <a:t>just because they’re a different race doesn’t mean we should discriminate them.  We must help them just like we do everyone else.  </a:t>
            </a:r>
            <a:r>
              <a:rPr lang="en-US" b="1" dirty="0" err="1">
                <a:solidFill>
                  <a:schemeClr val="tx1"/>
                </a:solidFill>
              </a:rPr>
              <a:t>Russel</a:t>
            </a:r>
            <a:r>
              <a:rPr lang="en-US" b="1" dirty="0">
                <a:solidFill>
                  <a:schemeClr val="tx1"/>
                </a:solidFill>
              </a:rPr>
              <a:t> </a:t>
            </a:r>
            <a:r>
              <a:rPr lang="en-US" b="1" dirty="0" err="1">
                <a:solidFill>
                  <a:schemeClr val="tx1"/>
                </a:solidFill>
              </a:rPr>
              <a:t>Skiba</a:t>
            </a:r>
            <a:r>
              <a:rPr lang="en-US" b="1" dirty="0">
                <a:solidFill>
                  <a:schemeClr val="tx1"/>
                </a:solidFill>
              </a:rPr>
              <a:t> says “We are not taking these tools out of the toolbox.  These should be tools of last resort.”</a:t>
            </a:r>
          </a:p>
          <a:p>
            <a:endParaRPr lang="en-US" b="1" dirty="0">
              <a:solidFill>
                <a:schemeClr val="tx1"/>
              </a:solidFill>
            </a:endParaRPr>
          </a:p>
          <a:p>
            <a:r>
              <a:rPr lang="en-US" b="1" dirty="0">
                <a:solidFill>
                  <a:schemeClr val="tx1"/>
                </a:solidFill>
              </a:rPr>
              <a:t>Some schools have a group called “Promise.”  Repeat offenders get several chances to change their behavior before more punitive measures kick in.  In one school, an 18 year old had been caught with a small amount of marijuana in her car on her high school campus.  She didn’t get the original punishment, suspension or arrest, she got to go to the “Promise” group.</a:t>
            </a:r>
          </a:p>
          <a:p>
            <a:endParaRPr lang="en-US" b="1" dirty="0">
              <a:solidFill>
                <a:schemeClr val="tx1"/>
              </a:solidFill>
            </a:endParaRPr>
          </a:p>
          <a:p>
            <a:r>
              <a:rPr lang="en-US" b="1" dirty="0">
                <a:solidFill>
                  <a:schemeClr val="tx1"/>
                </a:solidFill>
              </a:rPr>
              <a:t>Exclusionary discipline is so common that in some cases, pre-K students (as young as three) are getting suspended!!! Schools should only remove students from class as a last resort.  95% of our-of-school suspensions are for nonviolent behavior such as being disruptive, acting disrespectfully, tardiness, profanity, and dress code violations.  In recent years, secondary schools have suspended an estimated two million students a year.  We need to strive to ensure fairness and equity for all students because one size fits all mentality simply doesn’t work.  Our children need to feel safe and respected.  It’s always nice to set high expectations for students in academic terms, behavior, and conduct.  “No school can be a great school if it is not first a safe school.”  As Thurgood Marshall says, “None of us got where we are solely by pulling ourselves up by our bootstraps. Somebody was there to help us.”</a:t>
            </a:r>
          </a:p>
        </p:txBody>
      </p:sp>
      <p:sp>
        <p:nvSpPr>
          <p:cNvPr id="4" name="Freeform 3"/>
          <p:cNvSpPr/>
          <p:nvPr/>
        </p:nvSpPr>
        <p:spPr>
          <a:xfrm>
            <a:off x="4837922" y="4809931"/>
            <a:ext cx="3177074" cy="499187"/>
          </a:xfrm>
          <a:custGeom>
            <a:avLst/>
            <a:gdLst>
              <a:gd name="connsiteX0" fmla="*/ 1786813 w 3177074"/>
              <a:gd name="connsiteY0" fmla="*/ 88640 h 499187"/>
              <a:gd name="connsiteX1" fmla="*/ 1567543 w 3177074"/>
              <a:gd name="connsiteY1" fmla="*/ 83975 h 499187"/>
              <a:gd name="connsiteX2" fmla="*/ 1432249 w 3177074"/>
              <a:gd name="connsiteY2" fmla="*/ 65314 h 499187"/>
              <a:gd name="connsiteX3" fmla="*/ 1366935 w 3177074"/>
              <a:gd name="connsiteY3" fmla="*/ 60649 h 499187"/>
              <a:gd name="connsiteX4" fmla="*/ 1264298 w 3177074"/>
              <a:gd name="connsiteY4" fmla="*/ 46653 h 499187"/>
              <a:gd name="connsiteX5" fmla="*/ 1217645 w 3177074"/>
              <a:gd name="connsiteY5" fmla="*/ 37322 h 499187"/>
              <a:gd name="connsiteX6" fmla="*/ 1082351 w 3177074"/>
              <a:gd name="connsiteY6" fmla="*/ 32657 h 499187"/>
              <a:gd name="connsiteX7" fmla="*/ 718458 w 3177074"/>
              <a:gd name="connsiteY7" fmla="*/ 9330 h 499187"/>
              <a:gd name="connsiteX8" fmla="*/ 522515 w 3177074"/>
              <a:gd name="connsiteY8" fmla="*/ 4665 h 499187"/>
              <a:gd name="connsiteX9" fmla="*/ 405882 w 3177074"/>
              <a:gd name="connsiteY9" fmla="*/ 0 h 499187"/>
              <a:gd name="connsiteX10" fmla="*/ 205274 w 3177074"/>
              <a:gd name="connsiteY10" fmla="*/ 4665 h 499187"/>
              <a:gd name="connsiteX11" fmla="*/ 167951 w 3177074"/>
              <a:gd name="connsiteY11" fmla="*/ 18661 h 499187"/>
              <a:gd name="connsiteX12" fmla="*/ 153956 w 3177074"/>
              <a:gd name="connsiteY12" fmla="*/ 23326 h 499187"/>
              <a:gd name="connsiteX13" fmla="*/ 121298 w 3177074"/>
              <a:gd name="connsiteY13" fmla="*/ 37322 h 499187"/>
              <a:gd name="connsiteX14" fmla="*/ 74645 w 3177074"/>
              <a:gd name="connsiteY14" fmla="*/ 74645 h 499187"/>
              <a:gd name="connsiteX15" fmla="*/ 55984 w 3177074"/>
              <a:gd name="connsiteY15" fmla="*/ 107302 h 499187"/>
              <a:gd name="connsiteX16" fmla="*/ 46654 w 3177074"/>
              <a:gd name="connsiteY16" fmla="*/ 121298 h 499187"/>
              <a:gd name="connsiteX17" fmla="*/ 32658 w 3177074"/>
              <a:gd name="connsiteY17" fmla="*/ 144624 h 499187"/>
              <a:gd name="connsiteX18" fmla="*/ 18662 w 3177074"/>
              <a:gd name="connsiteY18" fmla="*/ 177281 h 499187"/>
              <a:gd name="connsiteX19" fmla="*/ 9331 w 3177074"/>
              <a:gd name="connsiteY19" fmla="*/ 195942 h 499187"/>
              <a:gd name="connsiteX20" fmla="*/ 0 w 3177074"/>
              <a:gd name="connsiteY20" fmla="*/ 219269 h 499187"/>
              <a:gd name="connsiteX21" fmla="*/ 4666 w 3177074"/>
              <a:gd name="connsiteY21" fmla="*/ 265922 h 499187"/>
              <a:gd name="connsiteX22" fmla="*/ 60649 w 3177074"/>
              <a:gd name="connsiteY22" fmla="*/ 321906 h 499187"/>
              <a:gd name="connsiteX23" fmla="*/ 79311 w 3177074"/>
              <a:gd name="connsiteY23" fmla="*/ 340567 h 499187"/>
              <a:gd name="connsiteX24" fmla="*/ 111968 w 3177074"/>
              <a:gd name="connsiteY24" fmla="*/ 359228 h 499187"/>
              <a:gd name="connsiteX25" fmla="*/ 135294 w 3177074"/>
              <a:gd name="connsiteY25" fmla="*/ 368559 h 499187"/>
              <a:gd name="connsiteX26" fmla="*/ 158621 w 3177074"/>
              <a:gd name="connsiteY26" fmla="*/ 382555 h 499187"/>
              <a:gd name="connsiteX27" fmla="*/ 195943 w 3177074"/>
              <a:gd name="connsiteY27" fmla="*/ 396551 h 499187"/>
              <a:gd name="connsiteX28" fmla="*/ 214605 w 3177074"/>
              <a:gd name="connsiteY28" fmla="*/ 401216 h 499187"/>
              <a:gd name="connsiteX29" fmla="*/ 251927 w 3177074"/>
              <a:gd name="connsiteY29" fmla="*/ 415212 h 499187"/>
              <a:gd name="connsiteX30" fmla="*/ 303245 w 3177074"/>
              <a:gd name="connsiteY30" fmla="*/ 424542 h 499187"/>
              <a:gd name="connsiteX31" fmla="*/ 335902 w 3177074"/>
              <a:gd name="connsiteY31" fmla="*/ 433873 h 499187"/>
              <a:gd name="connsiteX32" fmla="*/ 363894 w 3177074"/>
              <a:gd name="connsiteY32" fmla="*/ 438538 h 499187"/>
              <a:gd name="connsiteX33" fmla="*/ 410547 w 3177074"/>
              <a:gd name="connsiteY33" fmla="*/ 447869 h 499187"/>
              <a:gd name="connsiteX34" fmla="*/ 433874 w 3177074"/>
              <a:gd name="connsiteY34" fmla="*/ 452534 h 499187"/>
              <a:gd name="connsiteX35" fmla="*/ 452535 w 3177074"/>
              <a:gd name="connsiteY35" fmla="*/ 461865 h 499187"/>
              <a:gd name="connsiteX36" fmla="*/ 545841 w 3177074"/>
              <a:gd name="connsiteY36" fmla="*/ 471196 h 499187"/>
              <a:gd name="connsiteX37" fmla="*/ 667139 w 3177074"/>
              <a:gd name="connsiteY37" fmla="*/ 485191 h 499187"/>
              <a:gd name="connsiteX38" fmla="*/ 695131 w 3177074"/>
              <a:gd name="connsiteY38" fmla="*/ 489857 h 499187"/>
              <a:gd name="connsiteX39" fmla="*/ 2505270 w 3177074"/>
              <a:gd name="connsiteY39" fmla="*/ 499187 h 499187"/>
              <a:gd name="connsiteX40" fmla="*/ 2631233 w 3177074"/>
              <a:gd name="connsiteY40" fmla="*/ 494522 h 499187"/>
              <a:gd name="connsiteX41" fmla="*/ 3037115 w 3177074"/>
              <a:gd name="connsiteY41" fmla="*/ 489857 h 499187"/>
              <a:gd name="connsiteX42" fmla="*/ 3055776 w 3177074"/>
              <a:gd name="connsiteY42" fmla="*/ 485191 h 499187"/>
              <a:gd name="connsiteX43" fmla="*/ 3074437 w 3177074"/>
              <a:gd name="connsiteY43" fmla="*/ 475861 h 499187"/>
              <a:gd name="connsiteX44" fmla="*/ 3121090 w 3177074"/>
              <a:gd name="connsiteY44" fmla="*/ 457200 h 499187"/>
              <a:gd name="connsiteX45" fmla="*/ 3130421 w 3177074"/>
              <a:gd name="connsiteY45" fmla="*/ 443204 h 499187"/>
              <a:gd name="connsiteX46" fmla="*/ 3158413 w 3177074"/>
              <a:gd name="connsiteY46" fmla="*/ 424542 h 499187"/>
              <a:gd name="connsiteX47" fmla="*/ 3167743 w 3177074"/>
              <a:gd name="connsiteY47" fmla="*/ 405881 h 499187"/>
              <a:gd name="connsiteX48" fmla="*/ 3177074 w 3177074"/>
              <a:gd name="connsiteY48" fmla="*/ 293914 h 499187"/>
              <a:gd name="connsiteX49" fmla="*/ 3172409 w 3177074"/>
              <a:gd name="connsiteY49" fmla="*/ 247261 h 499187"/>
              <a:gd name="connsiteX50" fmla="*/ 3153747 w 3177074"/>
              <a:gd name="connsiteY50" fmla="*/ 219269 h 499187"/>
              <a:gd name="connsiteX51" fmla="*/ 3144417 w 3177074"/>
              <a:gd name="connsiteY51" fmla="*/ 200608 h 499187"/>
              <a:gd name="connsiteX52" fmla="*/ 3130421 w 3177074"/>
              <a:gd name="connsiteY52" fmla="*/ 186612 h 499187"/>
              <a:gd name="connsiteX53" fmla="*/ 3102429 w 3177074"/>
              <a:gd name="connsiteY53" fmla="*/ 177281 h 499187"/>
              <a:gd name="connsiteX54" fmla="*/ 3088433 w 3177074"/>
              <a:gd name="connsiteY54" fmla="*/ 163285 h 499187"/>
              <a:gd name="connsiteX55" fmla="*/ 3069772 w 3177074"/>
              <a:gd name="connsiteY55" fmla="*/ 153955 h 499187"/>
              <a:gd name="connsiteX56" fmla="*/ 3023119 w 3177074"/>
              <a:gd name="connsiteY56" fmla="*/ 139959 h 499187"/>
              <a:gd name="connsiteX57" fmla="*/ 3004458 w 3177074"/>
              <a:gd name="connsiteY57" fmla="*/ 130628 h 499187"/>
              <a:gd name="connsiteX58" fmla="*/ 2990462 w 3177074"/>
              <a:gd name="connsiteY58" fmla="*/ 121298 h 499187"/>
              <a:gd name="connsiteX59" fmla="*/ 2953139 w 3177074"/>
              <a:gd name="connsiteY59" fmla="*/ 111967 h 499187"/>
              <a:gd name="connsiteX60" fmla="*/ 2915817 w 3177074"/>
              <a:gd name="connsiteY60" fmla="*/ 102636 h 499187"/>
              <a:gd name="connsiteX61" fmla="*/ 2869164 w 3177074"/>
              <a:gd name="connsiteY61" fmla="*/ 83975 h 499187"/>
              <a:gd name="connsiteX62" fmla="*/ 2855168 w 3177074"/>
              <a:gd name="connsiteY62" fmla="*/ 74645 h 499187"/>
              <a:gd name="connsiteX63" fmla="*/ 2831841 w 3177074"/>
              <a:gd name="connsiteY63" fmla="*/ 69979 h 499187"/>
              <a:gd name="connsiteX64" fmla="*/ 2817845 w 3177074"/>
              <a:gd name="connsiteY64" fmla="*/ 65314 h 499187"/>
              <a:gd name="connsiteX65" fmla="*/ 2747866 w 3177074"/>
              <a:gd name="connsiteY65" fmla="*/ 51318 h 499187"/>
              <a:gd name="connsiteX66" fmla="*/ 2710543 w 3177074"/>
              <a:gd name="connsiteY66" fmla="*/ 41987 h 499187"/>
              <a:gd name="connsiteX67" fmla="*/ 2696547 w 3177074"/>
              <a:gd name="connsiteY67" fmla="*/ 37322 h 499187"/>
              <a:gd name="connsiteX68" fmla="*/ 2659225 w 3177074"/>
              <a:gd name="connsiteY68" fmla="*/ 32657 h 499187"/>
              <a:gd name="connsiteX69" fmla="*/ 2635898 w 3177074"/>
              <a:gd name="connsiteY69" fmla="*/ 27991 h 499187"/>
              <a:gd name="connsiteX70" fmla="*/ 2593911 w 3177074"/>
              <a:gd name="connsiteY70" fmla="*/ 23326 h 499187"/>
              <a:gd name="connsiteX71" fmla="*/ 2383972 w 3177074"/>
              <a:gd name="connsiteY71" fmla="*/ 27991 h 499187"/>
              <a:gd name="connsiteX72" fmla="*/ 2141376 w 3177074"/>
              <a:gd name="connsiteY72" fmla="*/ 32657 h 499187"/>
              <a:gd name="connsiteX73" fmla="*/ 2127380 w 3177074"/>
              <a:gd name="connsiteY73" fmla="*/ 37322 h 499187"/>
              <a:gd name="connsiteX74" fmla="*/ 2090058 w 3177074"/>
              <a:gd name="connsiteY74" fmla="*/ 41987 h 499187"/>
              <a:gd name="connsiteX75" fmla="*/ 2006082 w 3177074"/>
              <a:gd name="connsiteY75" fmla="*/ 51318 h 499187"/>
              <a:gd name="connsiteX76" fmla="*/ 1992086 w 3177074"/>
              <a:gd name="connsiteY76" fmla="*/ 65314 h 499187"/>
              <a:gd name="connsiteX77" fmla="*/ 1973425 w 3177074"/>
              <a:gd name="connsiteY77" fmla="*/ 69979 h 499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177074" h="499187">
                <a:moveTo>
                  <a:pt x="1786813" y="88640"/>
                </a:moveTo>
                <a:cubicBezTo>
                  <a:pt x="1713723" y="87085"/>
                  <a:pt x="1640492" y="88774"/>
                  <a:pt x="1567543" y="83975"/>
                </a:cubicBezTo>
                <a:cubicBezTo>
                  <a:pt x="1522116" y="80986"/>
                  <a:pt x="1477658" y="68557"/>
                  <a:pt x="1432249" y="65314"/>
                </a:cubicBezTo>
                <a:lnTo>
                  <a:pt x="1366935" y="60649"/>
                </a:lnTo>
                <a:cubicBezTo>
                  <a:pt x="1206097" y="31404"/>
                  <a:pt x="1424436" y="69530"/>
                  <a:pt x="1264298" y="46653"/>
                </a:cubicBezTo>
                <a:cubicBezTo>
                  <a:pt x="1248598" y="44410"/>
                  <a:pt x="1233457" y="38538"/>
                  <a:pt x="1217645" y="37322"/>
                </a:cubicBezTo>
                <a:cubicBezTo>
                  <a:pt x="1172653" y="33861"/>
                  <a:pt x="1127449" y="34212"/>
                  <a:pt x="1082351" y="32657"/>
                </a:cubicBezTo>
                <a:cubicBezTo>
                  <a:pt x="921690" y="7939"/>
                  <a:pt x="1042134" y="24269"/>
                  <a:pt x="718458" y="9330"/>
                </a:cubicBezTo>
                <a:cubicBezTo>
                  <a:pt x="653195" y="6318"/>
                  <a:pt x="587819" y="6614"/>
                  <a:pt x="522515" y="4665"/>
                </a:cubicBezTo>
                <a:cubicBezTo>
                  <a:pt x="483624" y="3504"/>
                  <a:pt x="444760" y="1555"/>
                  <a:pt x="405882" y="0"/>
                </a:cubicBezTo>
                <a:lnTo>
                  <a:pt x="205274" y="4665"/>
                </a:lnTo>
                <a:cubicBezTo>
                  <a:pt x="189358" y="5342"/>
                  <a:pt x="182052" y="12618"/>
                  <a:pt x="167951" y="18661"/>
                </a:cubicBezTo>
                <a:cubicBezTo>
                  <a:pt x="163431" y="20598"/>
                  <a:pt x="158476" y="21389"/>
                  <a:pt x="153956" y="23326"/>
                </a:cubicBezTo>
                <a:cubicBezTo>
                  <a:pt x="113606" y="40619"/>
                  <a:pt x="154117" y="26383"/>
                  <a:pt x="121298" y="37322"/>
                </a:cubicBezTo>
                <a:cubicBezTo>
                  <a:pt x="104717" y="48376"/>
                  <a:pt x="87564" y="59142"/>
                  <a:pt x="74645" y="74645"/>
                </a:cubicBezTo>
                <a:cubicBezTo>
                  <a:pt x="64314" y="87043"/>
                  <a:pt x="64279" y="92785"/>
                  <a:pt x="55984" y="107302"/>
                </a:cubicBezTo>
                <a:cubicBezTo>
                  <a:pt x="53202" y="112170"/>
                  <a:pt x="49626" y="116543"/>
                  <a:pt x="46654" y="121298"/>
                </a:cubicBezTo>
                <a:cubicBezTo>
                  <a:pt x="41848" y="128987"/>
                  <a:pt x="37062" y="136698"/>
                  <a:pt x="32658" y="144624"/>
                </a:cubicBezTo>
                <a:cubicBezTo>
                  <a:pt x="13313" y="179444"/>
                  <a:pt x="31052" y="148371"/>
                  <a:pt x="18662" y="177281"/>
                </a:cubicBezTo>
                <a:cubicBezTo>
                  <a:pt x="15922" y="183673"/>
                  <a:pt x="12156" y="189587"/>
                  <a:pt x="9331" y="195942"/>
                </a:cubicBezTo>
                <a:cubicBezTo>
                  <a:pt x="5930" y="203595"/>
                  <a:pt x="3110" y="211493"/>
                  <a:pt x="0" y="219269"/>
                </a:cubicBezTo>
                <a:cubicBezTo>
                  <a:pt x="1555" y="234820"/>
                  <a:pt x="-1399" y="251518"/>
                  <a:pt x="4666" y="265922"/>
                </a:cubicBezTo>
                <a:cubicBezTo>
                  <a:pt x="25207" y="314707"/>
                  <a:pt x="31162" y="298972"/>
                  <a:pt x="60649" y="321906"/>
                </a:cubicBezTo>
                <a:cubicBezTo>
                  <a:pt x="67593" y="327307"/>
                  <a:pt x="72632" y="334842"/>
                  <a:pt x="79311" y="340567"/>
                </a:cubicBezTo>
                <a:cubicBezTo>
                  <a:pt x="87396" y="347497"/>
                  <a:pt x="102800" y="355153"/>
                  <a:pt x="111968" y="359228"/>
                </a:cubicBezTo>
                <a:cubicBezTo>
                  <a:pt x="119621" y="362629"/>
                  <a:pt x="127804" y="364814"/>
                  <a:pt x="135294" y="368559"/>
                </a:cubicBezTo>
                <a:cubicBezTo>
                  <a:pt x="143405" y="372614"/>
                  <a:pt x="150510" y="378500"/>
                  <a:pt x="158621" y="382555"/>
                </a:cubicBezTo>
                <a:cubicBezTo>
                  <a:pt x="165184" y="385837"/>
                  <a:pt x="186528" y="393861"/>
                  <a:pt x="195943" y="396551"/>
                </a:cubicBezTo>
                <a:cubicBezTo>
                  <a:pt x="202108" y="398313"/>
                  <a:pt x="208440" y="399455"/>
                  <a:pt x="214605" y="401216"/>
                </a:cubicBezTo>
                <a:cubicBezTo>
                  <a:pt x="237528" y="407765"/>
                  <a:pt x="222360" y="405356"/>
                  <a:pt x="251927" y="415212"/>
                </a:cubicBezTo>
                <a:cubicBezTo>
                  <a:pt x="268423" y="420711"/>
                  <a:pt x="286249" y="422114"/>
                  <a:pt x="303245" y="424542"/>
                </a:cubicBezTo>
                <a:cubicBezTo>
                  <a:pt x="314131" y="427652"/>
                  <a:pt x="324871" y="431327"/>
                  <a:pt x="335902" y="433873"/>
                </a:cubicBezTo>
                <a:cubicBezTo>
                  <a:pt x="345119" y="436000"/>
                  <a:pt x="354597" y="436795"/>
                  <a:pt x="363894" y="438538"/>
                </a:cubicBezTo>
                <a:cubicBezTo>
                  <a:pt x="379481" y="441461"/>
                  <a:pt x="394996" y="444759"/>
                  <a:pt x="410547" y="447869"/>
                </a:cubicBezTo>
                <a:lnTo>
                  <a:pt x="433874" y="452534"/>
                </a:lnTo>
                <a:cubicBezTo>
                  <a:pt x="440094" y="455644"/>
                  <a:pt x="445937" y="459666"/>
                  <a:pt x="452535" y="461865"/>
                </a:cubicBezTo>
                <a:cubicBezTo>
                  <a:pt x="476088" y="469716"/>
                  <a:pt x="534870" y="470126"/>
                  <a:pt x="545841" y="471196"/>
                </a:cubicBezTo>
                <a:cubicBezTo>
                  <a:pt x="586350" y="475148"/>
                  <a:pt x="626992" y="478499"/>
                  <a:pt x="667139" y="485191"/>
                </a:cubicBezTo>
                <a:cubicBezTo>
                  <a:pt x="676470" y="486746"/>
                  <a:pt x="685672" y="489785"/>
                  <a:pt x="695131" y="489857"/>
                </a:cubicBezTo>
                <a:lnTo>
                  <a:pt x="2505270" y="499187"/>
                </a:lnTo>
                <a:lnTo>
                  <a:pt x="2631233" y="494522"/>
                </a:lnTo>
                <a:lnTo>
                  <a:pt x="3037115" y="489857"/>
                </a:lnTo>
                <a:cubicBezTo>
                  <a:pt x="3043525" y="489716"/>
                  <a:pt x="3049772" y="487442"/>
                  <a:pt x="3055776" y="485191"/>
                </a:cubicBezTo>
                <a:cubicBezTo>
                  <a:pt x="3062288" y="482749"/>
                  <a:pt x="3067980" y="478444"/>
                  <a:pt x="3074437" y="475861"/>
                </a:cubicBezTo>
                <a:cubicBezTo>
                  <a:pt x="3132086" y="452802"/>
                  <a:pt x="3077327" y="479080"/>
                  <a:pt x="3121090" y="457200"/>
                </a:cubicBezTo>
                <a:cubicBezTo>
                  <a:pt x="3124200" y="452535"/>
                  <a:pt x="3126201" y="446896"/>
                  <a:pt x="3130421" y="443204"/>
                </a:cubicBezTo>
                <a:cubicBezTo>
                  <a:pt x="3138860" y="435819"/>
                  <a:pt x="3158413" y="424542"/>
                  <a:pt x="3158413" y="424542"/>
                </a:cubicBezTo>
                <a:cubicBezTo>
                  <a:pt x="3161523" y="418322"/>
                  <a:pt x="3165745" y="412542"/>
                  <a:pt x="3167743" y="405881"/>
                </a:cubicBezTo>
                <a:cubicBezTo>
                  <a:pt x="3175333" y="380582"/>
                  <a:pt x="3176881" y="297396"/>
                  <a:pt x="3177074" y="293914"/>
                </a:cubicBezTo>
                <a:cubicBezTo>
                  <a:pt x="3175519" y="278363"/>
                  <a:pt x="3177071" y="262178"/>
                  <a:pt x="3172409" y="247261"/>
                </a:cubicBezTo>
                <a:cubicBezTo>
                  <a:pt x="3169064" y="236557"/>
                  <a:pt x="3158762" y="229299"/>
                  <a:pt x="3153747" y="219269"/>
                </a:cubicBezTo>
                <a:cubicBezTo>
                  <a:pt x="3150637" y="213049"/>
                  <a:pt x="3148459" y="206267"/>
                  <a:pt x="3144417" y="200608"/>
                </a:cubicBezTo>
                <a:cubicBezTo>
                  <a:pt x="3140582" y="195239"/>
                  <a:pt x="3136188" y="189816"/>
                  <a:pt x="3130421" y="186612"/>
                </a:cubicBezTo>
                <a:cubicBezTo>
                  <a:pt x="3121823" y="181835"/>
                  <a:pt x="3111760" y="180391"/>
                  <a:pt x="3102429" y="177281"/>
                </a:cubicBezTo>
                <a:cubicBezTo>
                  <a:pt x="3097764" y="172616"/>
                  <a:pt x="3093802" y="167120"/>
                  <a:pt x="3088433" y="163285"/>
                </a:cubicBezTo>
                <a:cubicBezTo>
                  <a:pt x="3082774" y="159243"/>
                  <a:pt x="3076229" y="156538"/>
                  <a:pt x="3069772" y="153955"/>
                </a:cubicBezTo>
                <a:cubicBezTo>
                  <a:pt x="3050837" y="146381"/>
                  <a:pt x="3041452" y="144542"/>
                  <a:pt x="3023119" y="139959"/>
                </a:cubicBezTo>
                <a:cubicBezTo>
                  <a:pt x="3016899" y="136849"/>
                  <a:pt x="3010496" y="134078"/>
                  <a:pt x="3004458" y="130628"/>
                </a:cubicBezTo>
                <a:cubicBezTo>
                  <a:pt x="2999590" y="127846"/>
                  <a:pt x="2995731" y="123214"/>
                  <a:pt x="2990462" y="121298"/>
                </a:cubicBezTo>
                <a:cubicBezTo>
                  <a:pt x="2978410" y="116916"/>
                  <a:pt x="2965580" y="115077"/>
                  <a:pt x="2953139" y="111967"/>
                </a:cubicBezTo>
                <a:lnTo>
                  <a:pt x="2915817" y="102636"/>
                </a:lnTo>
                <a:cubicBezTo>
                  <a:pt x="2899568" y="98573"/>
                  <a:pt x="2883100" y="93265"/>
                  <a:pt x="2869164" y="83975"/>
                </a:cubicBezTo>
                <a:cubicBezTo>
                  <a:pt x="2864499" y="80865"/>
                  <a:pt x="2860418" y="76614"/>
                  <a:pt x="2855168" y="74645"/>
                </a:cubicBezTo>
                <a:cubicBezTo>
                  <a:pt x="2847743" y="71861"/>
                  <a:pt x="2839534" y="71902"/>
                  <a:pt x="2831841" y="69979"/>
                </a:cubicBezTo>
                <a:cubicBezTo>
                  <a:pt x="2827070" y="68786"/>
                  <a:pt x="2822637" y="66420"/>
                  <a:pt x="2817845" y="65314"/>
                </a:cubicBezTo>
                <a:cubicBezTo>
                  <a:pt x="2817815" y="65307"/>
                  <a:pt x="2759545" y="53654"/>
                  <a:pt x="2747866" y="51318"/>
                </a:cubicBezTo>
                <a:cubicBezTo>
                  <a:pt x="2735291" y="48803"/>
                  <a:pt x="2722915" y="45361"/>
                  <a:pt x="2710543" y="41987"/>
                </a:cubicBezTo>
                <a:cubicBezTo>
                  <a:pt x="2705799" y="40693"/>
                  <a:pt x="2701385" y="38202"/>
                  <a:pt x="2696547" y="37322"/>
                </a:cubicBezTo>
                <a:cubicBezTo>
                  <a:pt x="2684212" y="35079"/>
                  <a:pt x="2671617" y="34563"/>
                  <a:pt x="2659225" y="32657"/>
                </a:cubicBezTo>
                <a:cubicBezTo>
                  <a:pt x="2651388" y="31451"/>
                  <a:pt x="2643748" y="29112"/>
                  <a:pt x="2635898" y="27991"/>
                </a:cubicBezTo>
                <a:cubicBezTo>
                  <a:pt x="2621958" y="25999"/>
                  <a:pt x="2607907" y="24881"/>
                  <a:pt x="2593911" y="23326"/>
                </a:cubicBezTo>
                <a:lnTo>
                  <a:pt x="2383972" y="27991"/>
                </a:lnTo>
                <a:lnTo>
                  <a:pt x="2141376" y="32657"/>
                </a:lnTo>
                <a:cubicBezTo>
                  <a:pt x="2136462" y="32836"/>
                  <a:pt x="2132218" y="36442"/>
                  <a:pt x="2127380" y="37322"/>
                </a:cubicBezTo>
                <a:cubicBezTo>
                  <a:pt x="2115045" y="39565"/>
                  <a:pt x="2102533" y="40739"/>
                  <a:pt x="2090058" y="41987"/>
                </a:cubicBezTo>
                <a:cubicBezTo>
                  <a:pt x="2008298" y="50163"/>
                  <a:pt x="2060804" y="42198"/>
                  <a:pt x="2006082" y="51318"/>
                </a:cubicBezTo>
                <a:cubicBezTo>
                  <a:pt x="2001417" y="55983"/>
                  <a:pt x="1997814" y="62041"/>
                  <a:pt x="1992086" y="65314"/>
                </a:cubicBezTo>
                <a:cubicBezTo>
                  <a:pt x="1986519" y="68495"/>
                  <a:pt x="1973425" y="69979"/>
                  <a:pt x="1973425" y="6997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0375194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6587" y="1600200"/>
            <a:ext cx="8763000" cy="304800"/>
          </a:xfrm>
        </p:spPr>
        <p:txBody>
          <a:bodyPr>
            <a:normAutofit fontScale="90000"/>
          </a:bodyPr>
          <a:lstStyle/>
          <a:p>
            <a:r>
              <a:rPr lang="en-US" dirty="0" smtClean="0"/>
              <a:t>“We Need to be Fair”:  How did we do?</a:t>
            </a:r>
            <a:br>
              <a:rPr lang="en-US" dirty="0" smtClean="0"/>
            </a:br>
            <a:r>
              <a:rPr lang="en-US" dirty="0"/>
              <a:t/>
            </a:r>
            <a:br>
              <a:rPr lang="en-US" dirty="0"/>
            </a:br>
            <a:r>
              <a:rPr lang="en-US" sz="4000" dirty="0" smtClean="0"/>
              <a:t/>
            </a:r>
            <a:br>
              <a:rPr lang="en-US" sz="4000" dirty="0" smtClean="0"/>
            </a:br>
            <a:r>
              <a:rPr lang="en-US" sz="4000" dirty="0" smtClean="0"/>
              <a:t/>
            </a:r>
            <a:br>
              <a:rPr lang="en-US" sz="4000" dirty="0" smtClean="0"/>
            </a:br>
            <a:r>
              <a:rPr lang="en-US" sz="4000" dirty="0" smtClean="0"/>
              <a:t>Let’s share our new sentences that keep the focus on the claim.</a:t>
            </a:r>
            <a:endParaRPr lang="en-US" sz="4000" dirty="0"/>
          </a:p>
        </p:txBody>
      </p:sp>
    </p:spTree>
    <p:extLst>
      <p:ext uri="{BB962C8B-B14F-4D97-AF65-F5344CB8AC3E}">
        <p14:creationId xmlns="" xmlns:p14="http://schemas.microsoft.com/office/powerpoint/2010/main" val="88190978"/>
      </p:ext>
    </p:extLst>
  </p:cSld>
  <p:clrMapOvr>
    <a:masterClrMapping/>
  </p:clrMapOvr>
  <p:transition spd="slow">
    <p:push di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600200"/>
            <a:ext cx="8229600" cy="990599"/>
          </a:xfrm>
        </p:spPr>
        <p:txBody>
          <a:bodyPr/>
          <a:lstStyle/>
          <a:p>
            <a:r>
              <a:rPr lang="en-US" sz="3200" b="1" dirty="0" smtClean="0"/>
              <a:t>Debriefing:  Naming it and Claiming it.  </a:t>
            </a:r>
            <a:br>
              <a:rPr lang="en-US" sz="3200" b="1" dirty="0" smtClean="0"/>
            </a:br>
            <a:r>
              <a:rPr lang="en-US" sz="3200" b="1" dirty="0"/>
              <a:t/>
            </a:r>
            <a:br>
              <a:rPr lang="en-US" sz="3200" b="1" dirty="0"/>
            </a:br>
            <a:r>
              <a:rPr lang="en-US" sz="3200" b="1" dirty="0" smtClean="0"/>
              <a:t>What have we learned and how can we use this in the short window before testing?</a:t>
            </a:r>
            <a:endParaRPr lang="en-US" sz="3200" b="1" dirty="0"/>
          </a:p>
        </p:txBody>
      </p:sp>
    </p:spTree>
    <p:extLst>
      <p:ext uri="{BB962C8B-B14F-4D97-AF65-F5344CB8AC3E}">
        <p14:creationId xmlns="" xmlns:p14="http://schemas.microsoft.com/office/powerpoint/2010/main" val="19029367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6492" t="45995" r="13674" b="8011"/>
          <a:stretch/>
        </p:blipFill>
        <p:spPr bwMode="auto">
          <a:xfrm>
            <a:off x="1447800" y="1066800"/>
            <a:ext cx="6629400" cy="545740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30992988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1371600"/>
            <a:ext cx="7848600" cy="830997"/>
          </a:xfrm>
          <a:prstGeom prst="rect">
            <a:avLst/>
          </a:prstGeom>
          <a:noFill/>
        </p:spPr>
        <p:txBody>
          <a:bodyPr wrap="square" rtlCol="0">
            <a:spAutoFit/>
          </a:bodyPr>
          <a:lstStyle/>
          <a:p>
            <a:pPr algn="ctr"/>
            <a:r>
              <a:rPr lang="en-US" sz="4800" b="1" dirty="0" smtClean="0"/>
              <a:t>What did we notice?</a:t>
            </a:r>
            <a:endParaRPr lang="en-US" sz="4800" b="1" dirty="0"/>
          </a:p>
        </p:txBody>
      </p:sp>
    </p:spTree>
    <p:extLst>
      <p:ext uri="{BB962C8B-B14F-4D97-AF65-F5344CB8AC3E}">
        <p14:creationId xmlns="" xmlns:p14="http://schemas.microsoft.com/office/powerpoint/2010/main" val="39901580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534400" cy="990599"/>
          </a:xfrm>
        </p:spPr>
        <p:txBody>
          <a:bodyPr/>
          <a:lstStyle/>
          <a:p>
            <a:r>
              <a:rPr lang="en-US" sz="2800" b="1" dirty="0" smtClean="0"/>
              <a:t>Strategy 1:  Mapping the Piece</a:t>
            </a:r>
            <a:endParaRPr lang="en-US" sz="2800" b="1" dirty="0"/>
          </a:p>
        </p:txBody>
      </p:sp>
      <p:pic>
        <p:nvPicPr>
          <p:cNvPr id="4" name="Picture 3"/>
          <p:cNvPicPr>
            <a:picLocks noChangeAspect="1"/>
          </p:cNvPicPr>
          <p:nvPr/>
        </p:nvPicPr>
        <p:blipFill rotWithShape="1">
          <a:blip r:embed="rId2">
            <a:extLst>
              <a:ext uri="{28A0092B-C50C-407E-A947-70E740481C1C}">
                <a14:useLocalDpi xmlns="" xmlns:a14="http://schemas.microsoft.com/office/drawing/2010/main" val="0"/>
              </a:ext>
            </a:extLst>
          </a:blip>
          <a:srcRect l="20766" t="1451" r="18826" b="-1451"/>
          <a:stretch/>
        </p:blipFill>
        <p:spPr>
          <a:xfrm rot="5400000">
            <a:off x="-16732" y="1540730"/>
            <a:ext cx="4914122" cy="4575861"/>
          </a:xfrm>
          <a:prstGeom prst="rect">
            <a:avLst/>
          </a:prstGeom>
        </p:spPr>
      </p:pic>
      <p:pic>
        <p:nvPicPr>
          <p:cNvPr id="5" name="Picture 4"/>
          <p:cNvPicPr>
            <a:picLocks noChangeAspect="1"/>
          </p:cNvPicPr>
          <p:nvPr/>
        </p:nvPicPr>
        <p:blipFill rotWithShape="1">
          <a:blip r:embed="rId3">
            <a:extLst>
              <a:ext uri="{28A0092B-C50C-407E-A947-70E740481C1C}">
                <a14:useLocalDpi xmlns="" xmlns:a14="http://schemas.microsoft.com/office/drawing/2010/main" val="0"/>
              </a:ext>
            </a:extLst>
          </a:blip>
          <a:srcRect l="25867" t="10635" r="22041" b="8730"/>
          <a:stretch/>
        </p:blipFill>
        <p:spPr>
          <a:xfrm rot="10800000">
            <a:off x="5029199" y="1371600"/>
            <a:ext cx="3581400" cy="3118378"/>
          </a:xfrm>
          <a:prstGeom prst="rect">
            <a:avLst/>
          </a:prstGeom>
        </p:spPr>
      </p:pic>
      <p:sp>
        <p:nvSpPr>
          <p:cNvPr id="6" name="TextBox 5"/>
          <p:cNvSpPr txBox="1"/>
          <p:nvPr/>
        </p:nvSpPr>
        <p:spPr>
          <a:xfrm>
            <a:off x="4998098" y="4724400"/>
            <a:ext cx="3612502" cy="1938992"/>
          </a:xfrm>
          <a:prstGeom prst="rect">
            <a:avLst/>
          </a:prstGeom>
          <a:solidFill>
            <a:schemeClr val="accent1"/>
          </a:solidFill>
        </p:spPr>
        <p:txBody>
          <a:bodyPr wrap="square" rtlCol="0">
            <a:spAutoFit/>
          </a:bodyPr>
          <a:lstStyle/>
          <a:p>
            <a:r>
              <a:rPr lang="en-US" sz="2000" b="1" dirty="0" smtClean="0">
                <a:solidFill>
                  <a:schemeClr val="bg1"/>
                </a:solidFill>
              </a:rPr>
              <a:t>Read this piece of student work.  What job does each paragraph do? </a:t>
            </a:r>
          </a:p>
          <a:p>
            <a:endParaRPr lang="en-US" sz="2000" b="1" dirty="0">
              <a:solidFill>
                <a:schemeClr val="bg1"/>
              </a:solidFill>
            </a:endParaRPr>
          </a:p>
          <a:p>
            <a:r>
              <a:rPr lang="en-US" sz="2000" b="1" dirty="0" smtClean="0">
                <a:solidFill>
                  <a:schemeClr val="bg1"/>
                </a:solidFill>
              </a:rPr>
              <a:t>Annotate the content or </a:t>
            </a:r>
            <a:r>
              <a:rPr lang="en-US" sz="2000" b="1" i="1" dirty="0" smtClean="0">
                <a:solidFill>
                  <a:schemeClr val="bg1"/>
                </a:solidFill>
              </a:rPr>
              <a:t>label</a:t>
            </a:r>
            <a:r>
              <a:rPr lang="en-US" sz="2000" b="1" dirty="0" smtClean="0">
                <a:solidFill>
                  <a:schemeClr val="bg1"/>
                </a:solidFill>
              </a:rPr>
              <a:t> each part.  </a:t>
            </a:r>
            <a:endParaRPr lang="en-US" sz="2000" b="1" dirty="0">
              <a:solidFill>
                <a:schemeClr val="bg1"/>
              </a:solidFill>
            </a:endParaRPr>
          </a:p>
        </p:txBody>
      </p:sp>
      <p:sp>
        <p:nvSpPr>
          <p:cNvPr id="7" name="Shape 109"/>
          <p:cNvSpPr txBox="1"/>
          <p:nvPr/>
        </p:nvSpPr>
        <p:spPr>
          <a:xfrm>
            <a:off x="161729" y="6285722"/>
            <a:ext cx="4791271" cy="381000"/>
          </a:xfrm>
          <a:prstGeom prst="rect">
            <a:avLst/>
          </a:prstGeom>
          <a:noFill/>
          <a:ln>
            <a:noFill/>
          </a:ln>
        </p:spPr>
        <p:txBody>
          <a:bodyPr lIns="91425" tIns="91425" rIns="91425" bIns="91425" anchor="t" anchorCtr="0">
            <a:noAutofit/>
          </a:bodyPr>
          <a:lstStyle/>
          <a:p>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15925002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457200"/>
            <a:ext cx="8534400" cy="990599"/>
          </a:xfrm>
        </p:spPr>
        <p:txBody>
          <a:bodyPr/>
          <a:lstStyle/>
          <a:p>
            <a:r>
              <a:rPr lang="en-US" sz="2800" b="1" dirty="0" smtClean="0"/>
              <a:t>Annotating to show the “job” of each part</a:t>
            </a:r>
            <a:endParaRPr lang="en-US" sz="2800" b="1" dirty="0"/>
          </a:p>
        </p:txBody>
      </p:sp>
      <p:pic>
        <p:nvPicPr>
          <p:cNvPr id="4" name="Picture 3"/>
          <p:cNvPicPr>
            <a:picLocks noChangeAspect="1"/>
          </p:cNvPicPr>
          <p:nvPr/>
        </p:nvPicPr>
        <p:blipFill rotWithShape="1">
          <a:blip r:embed="rId2">
            <a:extLst>
              <a:ext uri="{28A0092B-C50C-407E-A947-70E740481C1C}">
                <a14:useLocalDpi xmlns="" xmlns:a14="http://schemas.microsoft.com/office/drawing/2010/main" val="0"/>
              </a:ext>
            </a:extLst>
          </a:blip>
          <a:srcRect l="20766" t="1451" r="18826" b="-1451"/>
          <a:stretch/>
        </p:blipFill>
        <p:spPr>
          <a:xfrm rot="5400000">
            <a:off x="-16732" y="1540730"/>
            <a:ext cx="4914122" cy="4575861"/>
          </a:xfrm>
          <a:prstGeom prst="rect">
            <a:avLst/>
          </a:prstGeom>
        </p:spPr>
      </p:pic>
      <p:sp>
        <p:nvSpPr>
          <p:cNvPr id="6" name="TextBox 5"/>
          <p:cNvSpPr txBox="1"/>
          <p:nvPr/>
        </p:nvSpPr>
        <p:spPr>
          <a:xfrm>
            <a:off x="4998098" y="1371599"/>
            <a:ext cx="3612502" cy="5324535"/>
          </a:xfrm>
          <a:prstGeom prst="rect">
            <a:avLst/>
          </a:prstGeom>
          <a:solidFill>
            <a:schemeClr val="accent1"/>
          </a:solidFill>
        </p:spPr>
        <p:txBody>
          <a:bodyPr wrap="square" rtlCol="0">
            <a:spAutoFit/>
          </a:bodyPr>
          <a:lstStyle/>
          <a:p>
            <a:r>
              <a:rPr lang="en-US" sz="2000" b="1" dirty="0" smtClean="0">
                <a:solidFill>
                  <a:schemeClr val="bg1"/>
                </a:solidFill>
              </a:rPr>
              <a:t>Greeting of letter</a:t>
            </a:r>
          </a:p>
          <a:p>
            <a:r>
              <a:rPr lang="en-US" sz="2000" b="1" dirty="0" smtClean="0">
                <a:solidFill>
                  <a:schemeClr val="bg1"/>
                </a:solidFill>
              </a:rPr>
              <a:t>Hook</a:t>
            </a:r>
          </a:p>
          <a:p>
            <a:endParaRPr lang="en-US" sz="2000" b="1" dirty="0" smtClean="0">
              <a:solidFill>
                <a:schemeClr val="bg1"/>
              </a:solidFill>
            </a:endParaRPr>
          </a:p>
          <a:p>
            <a:r>
              <a:rPr lang="en-US" sz="2000" b="1" dirty="0" smtClean="0">
                <a:solidFill>
                  <a:schemeClr val="bg1"/>
                </a:solidFill>
              </a:rPr>
              <a:t>Claim</a:t>
            </a:r>
          </a:p>
          <a:p>
            <a:endParaRPr lang="en-US" sz="2000" b="1" dirty="0">
              <a:solidFill>
                <a:schemeClr val="bg1"/>
              </a:solidFill>
            </a:endParaRPr>
          </a:p>
          <a:p>
            <a:r>
              <a:rPr lang="en-US" sz="2000" b="1" dirty="0" smtClean="0">
                <a:solidFill>
                  <a:schemeClr val="bg1"/>
                </a:solidFill>
              </a:rPr>
              <a:t>Preview of reasons??</a:t>
            </a:r>
          </a:p>
          <a:p>
            <a:r>
              <a:rPr lang="en-US" sz="2000" b="1" dirty="0" smtClean="0">
                <a:solidFill>
                  <a:schemeClr val="bg1"/>
                </a:solidFill>
              </a:rPr>
              <a:t>Counterclaim??</a:t>
            </a:r>
          </a:p>
          <a:p>
            <a:endParaRPr lang="en-US" sz="2000" b="1" dirty="0">
              <a:solidFill>
                <a:schemeClr val="bg1"/>
              </a:solidFill>
            </a:endParaRPr>
          </a:p>
          <a:p>
            <a:endParaRPr lang="en-US" sz="2000" b="1" dirty="0" smtClean="0">
              <a:solidFill>
                <a:schemeClr val="bg1"/>
              </a:solidFill>
            </a:endParaRPr>
          </a:p>
          <a:p>
            <a:r>
              <a:rPr lang="en-US" sz="2000" b="1" dirty="0" smtClean="0">
                <a:solidFill>
                  <a:schemeClr val="bg1"/>
                </a:solidFill>
              </a:rPr>
              <a:t>Reason 1:  more to life</a:t>
            </a:r>
          </a:p>
          <a:p>
            <a:r>
              <a:rPr lang="en-US" sz="2000" b="1" dirty="0" smtClean="0">
                <a:solidFill>
                  <a:schemeClr val="bg1"/>
                </a:solidFill>
              </a:rPr>
              <a:t>Reason 2:  not deep</a:t>
            </a:r>
          </a:p>
          <a:p>
            <a:r>
              <a:rPr lang="en-US" sz="2000" b="1" dirty="0" smtClean="0">
                <a:solidFill>
                  <a:schemeClr val="bg1"/>
                </a:solidFill>
              </a:rPr>
              <a:t>Reason 3:  addictive</a:t>
            </a:r>
          </a:p>
          <a:p>
            <a:r>
              <a:rPr lang="en-US" sz="2000" b="1" dirty="0" smtClean="0">
                <a:solidFill>
                  <a:schemeClr val="bg1"/>
                </a:solidFill>
              </a:rPr>
              <a:t>Reason 4:  not so social</a:t>
            </a:r>
          </a:p>
          <a:p>
            <a:r>
              <a:rPr lang="en-US" sz="2000" b="1" dirty="0" smtClean="0">
                <a:solidFill>
                  <a:schemeClr val="bg1"/>
                </a:solidFill>
              </a:rPr>
              <a:t>Countering Reason 4</a:t>
            </a:r>
            <a:endParaRPr lang="en-US" sz="2000" b="1" dirty="0">
              <a:solidFill>
                <a:schemeClr val="bg1"/>
              </a:solidFill>
            </a:endParaRPr>
          </a:p>
          <a:p>
            <a:endParaRPr lang="en-US" sz="2000" b="1" dirty="0" smtClean="0">
              <a:solidFill>
                <a:schemeClr val="bg1"/>
              </a:solidFill>
            </a:endParaRPr>
          </a:p>
          <a:p>
            <a:endParaRPr lang="en-US" sz="2000" b="1" dirty="0">
              <a:solidFill>
                <a:schemeClr val="bg1"/>
              </a:solidFill>
            </a:endParaRPr>
          </a:p>
          <a:p>
            <a:endParaRPr lang="en-US" sz="2000" b="1" dirty="0">
              <a:solidFill>
                <a:schemeClr val="bg1"/>
              </a:solidFill>
            </a:endParaRPr>
          </a:p>
        </p:txBody>
      </p:sp>
      <p:sp>
        <p:nvSpPr>
          <p:cNvPr id="7" name="Shape 109"/>
          <p:cNvSpPr txBox="1"/>
          <p:nvPr/>
        </p:nvSpPr>
        <p:spPr>
          <a:xfrm>
            <a:off x="161729" y="6285722"/>
            <a:ext cx="4791271" cy="381000"/>
          </a:xfrm>
          <a:prstGeom prst="rect">
            <a:avLst/>
          </a:prstGeom>
          <a:noFill/>
          <a:ln>
            <a:noFill/>
          </a:ln>
        </p:spPr>
        <p:txBody>
          <a:bodyPr lIns="91425" tIns="91425" rIns="91425" bIns="91425" anchor="t" anchorCtr="0">
            <a:noAutofit/>
          </a:bodyPr>
          <a:lstStyle/>
          <a:p>
            <a:r>
              <a:rPr lang="en-US" sz="1100" b="1" dirty="0">
                <a:solidFill>
                  <a:srgbClr val="666666"/>
                </a:solidFill>
                <a:latin typeface="Calibri"/>
                <a:ea typeface="Calibri"/>
                <a:cs typeface="Calibri"/>
                <a:sym typeface="Calibri"/>
              </a:rPr>
              <a:t>Jean </a:t>
            </a:r>
            <a:r>
              <a:rPr lang="en-US" sz="1100" b="1" dirty="0" err="1">
                <a:solidFill>
                  <a:srgbClr val="666666"/>
                </a:solidFill>
                <a:latin typeface="Calibri"/>
                <a:ea typeface="Calibri"/>
                <a:cs typeface="Calibri"/>
                <a:sym typeface="Calibri"/>
              </a:rPr>
              <a:t>Wolph</a:t>
            </a:r>
            <a:r>
              <a:rPr lang="en-US" sz="1100" b="1" dirty="0">
                <a:solidFill>
                  <a:srgbClr val="666666"/>
                </a:solidFill>
                <a:latin typeface="Calibri"/>
                <a:ea typeface="Calibri"/>
                <a:cs typeface="Calibri"/>
                <a:sym typeface="Calibri"/>
              </a:rPr>
              <a:t>, Louisville Writing Project, for NWP </a:t>
            </a:r>
            <a:r>
              <a:rPr lang="en-US" sz="1100" b="1" dirty="0" smtClean="0">
                <a:solidFill>
                  <a:srgbClr val="666666"/>
                </a:solidFill>
                <a:latin typeface="Calibri"/>
                <a:ea typeface="Calibri"/>
                <a:cs typeface="Calibri"/>
                <a:sym typeface="Calibri"/>
              </a:rPr>
              <a:t>CRWP, </a:t>
            </a:r>
            <a:r>
              <a:rPr lang="en-US" sz="1100" b="1" dirty="0">
                <a:solidFill>
                  <a:srgbClr val="666666"/>
                </a:solidFill>
                <a:latin typeface="Calibri"/>
                <a:ea typeface="Calibri"/>
                <a:cs typeface="Calibri"/>
                <a:sym typeface="Calibri"/>
              </a:rPr>
              <a:t>funded by the </a:t>
            </a:r>
            <a:r>
              <a:rPr lang="en-US" sz="1100" b="1" dirty="0" smtClean="0">
                <a:solidFill>
                  <a:srgbClr val="666666"/>
                </a:solidFill>
                <a:latin typeface="Calibri"/>
                <a:ea typeface="Calibri"/>
                <a:cs typeface="Calibri"/>
                <a:sym typeface="Calibri"/>
              </a:rPr>
              <a:t>U.S. Department </a:t>
            </a:r>
            <a:r>
              <a:rPr lang="en-US" sz="1100" b="1" dirty="0">
                <a:solidFill>
                  <a:srgbClr val="666666"/>
                </a:solidFill>
                <a:latin typeface="Calibri"/>
                <a:ea typeface="Calibri"/>
                <a:cs typeface="Calibri"/>
                <a:sym typeface="Calibri"/>
              </a:rPr>
              <a:t>of </a:t>
            </a:r>
            <a:r>
              <a:rPr lang="en-US" sz="1100" b="1" dirty="0" smtClean="0">
                <a:solidFill>
                  <a:srgbClr val="666666"/>
                </a:solidFill>
                <a:latin typeface="Calibri"/>
                <a:ea typeface="Calibri"/>
                <a:cs typeface="Calibri"/>
                <a:sym typeface="Calibri"/>
              </a:rPr>
              <a:t>Education</a:t>
            </a:r>
            <a:endParaRPr lang="en-US" sz="1100" b="1" dirty="0">
              <a:solidFill>
                <a:srgbClr val="666666"/>
              </a:solidFill>
              <a:latin typeface="Calibri"/>
              <a:ea typeface="Calibri"/>
              <a:cs typeface="Calibri"/>
              <a:sym typeface="Calibri"/>
            </a:endParaRPr>
          </a:p>
        </p:txBody>
      </p:sp>
    </p:spTree>
    <p:extLst>
      <p:ext uri="{BB962C8B-B14F-4D97-AF65-F5344CB8AC3E}">
        <p14:creationId xmlns="" xmlns:p14="http://schemas.microsoft.com/office/powerpoint/2010/main" val="163190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Clarity">
  <a:themeElements>
    <a:clrScheme name="Marquee">
      <a:dk1>
        <a:srgbClr val="000000"/>
      </a:dk1>
      <a:lt1>
        <a:srgbClr val="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4607</TotalTime>
  <Words>4637</Words>
  <Application>Microsoft Office PowerPoint</Application>
  <PresentationFormat>On-screen Show (4:3)</PresentationFormat>
  <Paragraphs>499</Paragraphs>
  <Slides>59</Slides>
  <Notes>11</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Clarity</vt:lpstr>
      <vt:lpstr>Line of Reasoning Lifting the Quality of Student Arguments</vt:lpstr>
      <vt:lpstr>Slide 2</vt:lpstr>
      <vt:lpstr>Slide 3</vt:lpstr>
      <vt:lpstr>Slide 4</vt:lpstr>
      <vt:lpstr>Slide 5</vt:lpstr>
      <vt:lpstr>Slide 6</vt:lpstr>
      <vt:lpstr>Slide 7</vt:lpstr>
      <vt:lpstr>Strategy 1:  Mapping the Piece</vt:lpstr>
      <vt:lpstr>Annotating to show the “job” of each part</vt:lpstr>
      <vt:lpstr>Mapping, continued</vt:lpstr>
      <vt:lpstr>What does our mapping  reveal?</vt:lpstr>
      <vt:lpstr>Mapping can also be a FIRST step:</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Strategy 2:  Cut Apart and Reorder Paragraphs  Note:  It’s ok to cut words/phrases/sentences that you no longer need.</vt:lpstr>
      <vt:lpstr>A Possible New Order</vt:lpstr>
      <vt:lpstr>Strategy 3:  Connecting evidence to the claim</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Original Student Sample 4:  Grade 9 “We Need to be Fair”</vt:lpstr>
      <vt:lpstr>Goal:  Keeping the Claim at the Forefront  Student Sample 4, “We Need to Be Fair”</vt:lpstr>
      <vt:lpstr>Slide 54</vt:lpstr>
      <vt:lpstr>Directions: Part II</vt:lpstr>
      <vt:lpstr>REVISED Student Sample 4:  Grade 9 “We Need to be Fair”</vt:lpstr>
      <vt:lpstr>Slide 57</vt:lpstr>
      <vt:lpstr>“We Need to be Fair”:  How did we do?    Let’s share our new sentences that keep the focus on the claim.</vt:lpstr>
      <vt:lpstr>Debriefing:  Naming it and Claiming it.    What have we learned and how can we use this in the short window before testing?</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OP-EDS ARGUMENT MINI-UNIT</dc:title>
  <dc:creator>Jean</dc:creator>
  <cp:lastModifiedBy>hpayne</cp:lastModifiedBy>
  <cp:revision>55</cp:revision>
  <dcterms:modified xsi:type="dcterms:W3CDTF">2015-02-13T14:07:59Z</dcterms:modified>
</cp:coreProperties>
</file>